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7" r:id="rId9"/>
    <p:sldId id="268" r:id="rId10"/>
    <p:sldId id="262" r:id="rId11"/>
    <p:sldId id="263" r:id="rId12"/>
    <p:sldId id="264" r:id="rId13"/>
    <p:sldId id="265" r:id="rId14"/>
  </p:sldIdLst>
  <p:sldSz cx="14630400" cy="8229600"/>
  <p:notesSz cx="8229600" cy="14630400"/>
  <p:embeddedFontLst>
    <p:embeddedFont>
      <p:font typeface="Cascadia Code ExtraLight" panose="020B0609020000020004" pitchFamily="49" charset="0"/>
      <p:regular r:id="rId16"/>
      <p:italic r:id="rId17"/>
    </p:embeddedFont>
    <p:embeddedFont>
      <p:font typeface="Cascadia Code SemiBold" panose="020B0609020000020004" pitchFamily="49" charset="0"/>
      <p:bold r:id="rId18"/>
      <p:boldItalic r:id="rId19"/>
    </p:embeddedFont>
    <p:embeddedFont>
      <p:font typeface="Raleway Medium" pitchFamily="2" charset="0"/>
      <p:regular r:id="rId2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272B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9291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6A049-2768-4D9C-17DA-7C3A538B5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35100B-18B0-B95A-DB06-6C0C12E5DF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9A2EB1-6D25-2820-B1B3-94E2718D8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480B74-5652-6A3F-22B0-8EA72BE1F0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65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10F1F8-C647-701B-42AF-9C8C26C54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CA64DF-0FD7-1EC8-6B0C-F19354C8D0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3A75C7-F30C-6CEF-F59F-8EBD684383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2AF3D8-D612-A2F1-ADE9-DF047F40CB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168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84880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ascadia Code ExtraLight" panose="020B0609020000020004" pitchFamily="49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Análise de Pipeline: Clothing Co-Parsing</a:t>
            </a:r>
            <a:endParaRPr lang="en-US" sz="4300" dirty="0">
              <a:latin typeface="Cascadia Code ExtraLight" panose="020B0609020000020004" pitchFamily="49" charset="0"/>
              <a:ea typeface="Cascadia Code ExtraLight" panose="020B0609020000020004" pitchFamily="49" charset="0"/>
              <a:cs typeface="Cascadia Code ExtraLight" panose="020B0609020000020004" pitchFamily="49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437" y="45906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Resultados e Recomendações para Otimização em Visão Computacional</a:t>
            </a:r>
            <a:endParaRPr lang="en-US" sz="19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EA18104-ECA0-E673-97E7-1EB8E07457A9}"/>
              </a:ext>
            </a:extLst>
          </p:cNvPr>
          <p:cNvSpPr/>
          <p:nvPr/>
        </p:nvSpPr>
        <p:spPr>
          <a:xfrm>
            <a:off x="12111789" y="7229914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959" y="339447"/>
            <a:ext cx="478369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Análise Detalhada do DataFrame</a:t>
            </a:r>
            <a:endParaRPr lang="en-US" sz="2150" dirty="0"/>
          </a:p>
        </p:txBody>
      </p:sp>
      <p:sp>
        <p:nvSpPr>
          <p:cNvPr id="28" name="Text 22"/>
          <p:cNvSpPr/>
          <p:nvPr/>
        </p:nvSpPr>
        <p:spPr>
          <a:xfrm>
            <a:off x="7448550" y="1210368"/>
            <a:ext cx="3944571" cy="121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Distribuição de Classes e Dimensões</a:t>
            </a:r>
            <a:endParaRPr lang="en-US" sz="1700" dirty="0"/>
          </a:p>
        </p:txBody>
      </p:sp>
      <p:sp>
        <p:nvSpPr>
          <p:cNvPr id="29" name="Text 23"/>
          <p:cNvSpPr/>
          <p:nvPr/>
        </p:nvSpPr>
        <p:spPr>
          <a:xfrm>
            <a:off x="7448550" y="1780796"/>
            <a:ext cx="6286500" cy="174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classes mais frequentes revelam o foco principal do dataset, sendo essencial para estratégias de balanceamento e otimização de modelos.</a:t>
            </a:r>
            <a:endParaRPr lang="en-US" sz="950" dirty="0"/>
          </a:p>
        </p:txBody>
      </p:sp>
      <p:pic>
        <p:nvPicPr>
          <p:cNvPr id="30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550" y="2314674"/>
            <a:ext cx="6286500" cy="3520342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7448550" y="6223733"/>
            <a:ext cx="6286500" cy="174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classes "Skin", "Hair" e "Shoes" são as mais proeminentes, indicando que o dataset é bem representativo para esses elementos.</a:t>
            </a:r>
            <a:endParaRPr lang="en-US" sz="95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10EEB18-3936-51B9-018B-146F337C577F}"/>
              </a:ext>
            </a:extLst>
          </p:cNvPr>
          <p:cNvSpPr/>
          <p:nvPr/>
        </p:nvSpPr>
        <p:spPr>
          <a:xfrm>
            <a:off x="12111789" y="7229914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06704" y="978574"/>
            <a:ext cx="11831048" cy="6493037"/>
          </a:xfrm>
          <a:prstGeom prst="rect">
            <a:avLst/>
          </a:prstGeom>
        </p:spPr>
      </p:pic>
      <p:sp>
        <p:nvSpPr>
          <p:cNvPr id="37" name="Shape 18"/>
          <p:cNvSpPr/>
          <p:nvPr/>
        </p:nvSpPr>
        <p:spPr>
          <a:xfrm>
            <a:off x="2780523" y="7379041"/>
            <a:ext cx="103718" cy="92446"/>
          </a:xfrm>
          <a:prstGeom prst="roundRect">
            <a:avLst>
              <a:gd name="adj" fmla="val 14826"/>
            </a:avLst>
          </a:prstGeom>
          <a:solidFill>
            <a:srgbClr val="4D4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8" name="Text 19"/>
          <p:cNvSpPr/>
          <p:nvPr/>
        </p:nvSpPr>
        <p:spPr>
          <a:xfrm>
            <a:off x="2964831" y="7379075"/>
            <a:ext cx="846362" cy="92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Labels Existentes</a:t>
            </a:r>
            <a:endParaRPr lang="en-US" sz="950" dirty="0"/>
          </a:p>
        </p:txBody>
      </p:sp>
      <p:sp>
        <p:nvSpPr>
          <p:cNvPr id="39" name="Shape 20"/>
          <p:cNvSpPr/>
          <p:nvPr/>
        </p:nvSpPr>
        <p:spPr>
          <a:xfrm>
            <a:off x="4123786" y="7379041"/>
            <a:ext cx="103718" cy="92446"/>
          </a:xfrm>
          <a:prstGeom prst="roundRect">
            <a:avLst>
              <a:gd name="adj" fmla="val 14826"/>
            </a:avLst>
          </a:prstGeom>
          <a:solidFill>
            <a:srgbClr val="FFD81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0" name="Text 21"/>
          <p:cNvSpPr/>
          <p:nvPr/>
        </p:nvSpPr>
        <p:spPr>
          <a:xfrm>
            <a:off x="4308094" y="7379075"/>
            <a:ext cx="799009" cy="92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Labels Ausentes</a:t>
            </a:r>
            <a:endParaRPr lang="en-US" sz="9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5913" y="500539"/>
            <a:ext cx="9018627" cy="504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AS FERRAMENTAS DURANTE O PROCESSO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635913" y="1368504"/>
            <a:ext cx="13358574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eficácia do nosso pipeline de análise de datasets de imagens é impulsionada por um conjunto robusto de bibliotecas Python, cada uma com uma função específica e crucial.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13" y="2154079"/>
            <a:ext cx="454223" cy="45422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17188" y="2261949"/>
            <a:ext cx="201870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Pandas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1317188" y="2623304"/>
            <a:ext cx="3620214" cy="1162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Núcleo da análise de dados, essencial para organizar, estruturar e realizar estatísticas rápidas sobre o dataset em formato de DataFrame.</a:t>
            </a:r>
            <a:endParaRPr lang="en-US" sz="1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4455" y="2154079"/>
            <a:ext cx="454223" cy="45422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845731" y="2261949"/>
            <a:ext cx="201870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NumPy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5845731" y="2623304"/>
            <a:ext cx="3620214" cy="1743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Fornece suporte fundamental para operações numéricas de alto desempenho, especialmente em arrays multidimensionais e cálculos vetorizados, crucial para a manipulação de pixels de imagens.</a:t>
            </a:r>
            <a:endParaRPr lang="en-US" sz="14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2997" y="2154079"/>
            <a:ext cx="454223" cy="45422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374273" y="2261949"/>
            <a:ext cx="201870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Pillow / OpenCV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10374273" y="2623304"/>
            <a:ext cx="3620214" cy="1453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Utilizadas para a leitura eficiente, manipulação e extração de metadados das imagens, garantindo que o pipeline possa processar diversos formatos e características visuais.</a:t>
            </a:r>
            <a:endParaRPr lang="en-US" sz="1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913" y="4730472"/>
            <a:ext cx="454223" cy="45422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317188" y="4838343"/>
            <a:ext cx="201870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Matplotlib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1317188" y="5199698"/>
            <a:ext cx="3620214" cy="1743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Ferramenta indispensável para a visualização gráfica dos dados, permitindo a inspeção manual de distribuições, histogramas e outros insights visuais importantes para a compreensão do dataset.</a:t>
            </a:r>
            <a:endParaRPr lang="en-US" sz="14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4455" y="4730472"/>
            <a:ext cx="454223" cy="454223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845731" y="4838343"/>
            <a:ext cx="201870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ImageHash</a:t>
            </a:r>
            <a:endParaRPr lang="en-US" sz="1550" dirty="0"/>
          </a:p>
        </p:txBody>
      </p:sp>
      <p:sp>
        <p:nvSpPr>
          <p:cNvPr id="18" name="Text 11"/>
          <p:cNvSpPr/>
          <p:nvPr/>
        </p:nvSpPr>
        <p:spPr>
          <a:xfrm>
            <a:off x="5845731" y="5199698"/>
            <a:ext cx="3620214" cy="1453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Responsável pela geração de hashes perceptuais, uma técnica crucial para identificar e eliminar imagens duplicadas no dataset, garantindo a unicidade e a qualidade dos dados.</a:t>
            </a:r>
            <a:endParaRPr lang="en-US" sz="1400" dirty="0"/>
          </a:p>
        </p:txBody>
      </p:sp>
      <p:sp>
        <p:nvSpPr>
          <p:cNvPr id="19" name="Text 12"/>
          <p:cNvSpPr/>
          <p:nvPr/>
        </p:nvSpPr>
        <p:spPr>
          <a:xfrm>
            <a:off x="635913" y="7147798"/>
            <a:ext cx="13358574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combinação estratégica dessas bibliotecas forma um pipeline robusto, garantindo a validação, limpeza e exploração eficiente de datasets de imagens para o treinamento de modelos.</a:t>
            </a:r>
            <a:endParaRPr lang="en-US" sz="1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E6F0116-1A32-42D5-4390-7FA0D90040B5}"/>
              </a:ext>
            </a:extLst>
          </p:cNvPr>
          <p:cNvSpPr/>
          <p:nvPr/>
        </p:nvSpPr>
        <p:spPr>
          <a:xfrm>
            <a:off x="12111789" y="7611176"/>
            <a:ext cx="2390274" cy="581264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7931" y="461963"/>
            <a:ext cx="9230439" cy="466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Preparação Final do Dataset para Treinamento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87931" y="1264563"/>
            <a:ext cx="13454539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Este módulo detalha os passos cruciais para a preparação do dataset antes do treinamento do modelo, incluindo a identificação das classes mais relevantes e a divisão para treino, validação e teste.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87931" y="2053947"/>
            <a:ext cx="4301490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Top 5 Classes Selecionadas</a:t>
            </a:r>
            <a:endParaRPr lang="en-US" sz="2350" dirty="0"/>
          </a:p>
        </p:txBody>
      </p:sp>
      <p:sp>
        <p:nvSpPr>
          <p:cNvPr id="5" name="Shape 3"/>
          <p:cNvSpPr/>
          <p:nvPr/>
        </p:nvSpPr>
        <p:spPr>
          <a:xfrm>
            <a:off x="587931" y="2679144"/>
            <a:ext cx="4372928" cy="938570"/>
          </a:xfrm>
          <a:prstGeom prst="roundRect">
            <a:avLst>
              <a:gd name="adj" fmla="val 2684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4"/>
          <p:cNvSpPr/>
          <p:nvPr/>
        </p:nvSpPr>
        <p:spPr>
          <a:xfrm>
            <a:off x="755809" y="2847023"/>
            <a:ext cx="1866543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1. Skin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55809" y="3181112"/>
            <a:ext cx="4037171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1.003 imagens (99.9%)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5128736" y="2679144"/>
            <a:ext cx="4372928" cy="938570"/>
          </a:xfrm>
          <a:prstGeom prst="roundRect">
            <a:avLst>
              <a:gd name="adj" fmla="val 2684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7"/>
          <p:cNvSpPr/>
          <p:nvPr/>
        </p:nvSpPr>
        <p:spPr>
          <a:xfrm>
            <a:off x="5296614" y="2847023"/>
            <a:ext cx="1866543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2. Hair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5296614" y="3181112"/>
            <a:ext cx="4037171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960 imagens (95.6%)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9669542" y="2679144"/>
            <a:ext cx="4372928" cy="938570"/>
          </a:xfrm>
          <a:prstGeom prst="roundRect">
            <a:avLst>
              <a:gd name="adj" fmla="val 2684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10"/>
          <p:cNvSpPr/>
          <p:nvPr/>
        </p:nvSpPr>
        <p:spPr>
          <a:xfrm>
            <a:off x="9837420" y="2847023"/>
            <a:ext cx="1866543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3. Shoes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9837420" y="3181112"/>
            <a:ext cx="4037171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775 imagens (77.2%)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587931" y="3785592"/>
            <a:ext cx="6643330" cy="938570"/>
          </a:xfrm>
          <a:prstGeom prst="roundRect">
            <a:avLst>
              <a:gd name="adj" fmla="val 2684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3"/>
          <p:cNvSpPr/>
          <p:nvPr/>
        </p:nvSpPr>
        <p:spPr>
          <a:xfrm>
            <a:off x="755809" y="3953470"/>
            <a:ext cx="1866543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4. Bag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755809" y="4287560"/>
            <a:ext cx="6307574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443 imagens (44.1%)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7399139" y="3785592"/>
            <a:ext cx="6643330" cy="938570"/>
          </a:xfrm>
          <a:prstGeom prst="roundRect">
            <a:avLst>
              <a:gd name="adj" fmla="val 2684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Text 16"/>
          <p:cNvSpPr/>
          <p:nvPr/>
        </p:nvSpPr>
        <p:spPr>
          <a:xfrm>
            <a:off x="7567017" y="3953470"/>
            <a:ext cx="1866543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5. Pants</a:t>
            </a:r>
            <a:endParaRPr lang="en-US" sz="1450" dirty="0"/>
          </a:p>
        </p:txBody>
      </p:sp>
      <p:sp>
        <p:nvSpPr>
          <p:cNvPr id="19" name="Text 17"/>
          <p:cNvSpPr/>
          <p:nvPr/>
        </p:nvSpPr>
        <p:spPr>
          <a:xfrm>
            <a:off x="7567017" y="4287560"/>
            <a:ext cx="6307574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302 imagens (30.1%)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587931" y="4913114"/>
            <a:ext cx="13454539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Após a identificação e criação de labels binários para estas classes, a média foi de 3.47 labels por imagem, resultando em uma redução de 0.1% no dataset original para focar nos dados mais relevantes.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587931" y="5702498"/>
            <a:ext cx="2986564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Divisão do Dataset</a:t>
            </a:r>
            <a:endParaRPr lang="en-US" sz="2350" dirty="0"/>
          </a:p>
        </p:txBody>
      </p:sp>
      <p:sp>
        <p:nvSpPr>
          <p:cNvPr id="22" name="Shape 20"/>
          <p:cNvSpPr/>
          <p:nvPr/>
        </p:nvSpPr>
        <p:spPr>
          <a:xfrm>
            <a:off x="587931" y="6327696"/>
            <a:ext cx="4372928" cy="984290"/>
          </a:xfrm>
          <a:prstGeom prst="roundRect">
            <a:avLst>
              <a:gd name="adj" fmla="val 25602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3" name="Text 21"/>
          <p:cNvSpPr/>
          <p:nvPr/>
        </p:nvSpPr>
        <p:spPr>
          <a:xfrm>
            <a:off x="778669" y="6518434"/>
            <a:ext cx="1866543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Conjunto de Treino</a:t>
            </a:r>
            <a:endParaRPr lang="en-US" sz="1450" dirty="0"/>
          </a:p>
        </p:txBody>
      </p:sp>
      <p:sp>
        <p:nvSpPr>
          <p:cNvPr id="24" name="Text 22"/>
          <p:cNvSpPr/>
          <p:nvPr/>
        </p:nvSpPr>
        <p:spPr>
          <a:xfrm>
            <a:off x="778669" y="6852523"/>
            <a:ext cx="3991451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702 imagens (70%)</a:t>
            </a:r>
            <a:endParaRPr lang="en-US" sz="1300" dirty="0"/>
          </a:p>
        </p:txBody>
      </p:sp>
      <p:sp>
        <p:nvSpPr>
          <p:cNvPr id="25" name="Shape 23"/>
          <p:cNvSpPr/>
          <p:nvPr/>
        </p:nvSpPr>
        <p:spPr>
          <a:xfrm>
            <a:off x="5128736" y="6327696"/>
            <a:ext cx="4372928" cy="984290"/>
          </a:xfrm>
          <a:prstGeom prst="roundRect">
            <a:avLst>
              <a:gd name="adj" fmla="val 25602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6" name="Text 24"/>
          <p:cNvSpPr/>
          <p:nvPr/>
        </p:nvSpPr>
        <p:spPr>
          <a:xfrm>
            <a:off x="5319474" y="6518434"/>
            <a:ext cx="2232184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Conjunto de Validação</a:t>
            </a:r>
            <a:endParaRPr lang="en-US" sz="1450" dirty="0"/>
          </a:p>
        </p:txBody>
      </p:sp>
      <p:sp>
        <p:nvSpPr>
          <p:cNvPr id="27" name="Text 25"/>
          <p:cNvSpPr/>
          <p:nvPr/>
        </p:nvSpPr>
        <p:spPr>
          <a:xfrm>
            <a:off x="5319474" y="6852523"/>
            <a:ext cx="3991451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150 imagens (15%)</a:t>
            </a:r>
            <a:endParaRPr lang="en-US" sz="1300" dirty="0"/>
          </a:p>
        </p:txBody>
      </p:sp>
      <p:sp>
        <p:nvSpPr>
          <p:cNvPr id="28" name="Shape 26"/>
          <p:cNvSpPr/>
          <p:nvPr/>
        </p:nvSpPr>
        <p:spPr>
          <a:xfrm>
            <a:off x="9669542" y="6327696"/>
            <a:ext cx="4372928" cy="984290"/>
          </a:xfrm>
          <a:prstGeom prst="roundRect">
            <a:avLst>
              <a:gd name="adj" fmla="val 25602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9" name="Text 27"/>
          <p:cNvSpPr/>
          <p:nvPr/>
        </p:nvSpPr>
        <p:spPr>
          <a:xfrm>
            <a:off x="9860280" y="6518434"/>
            <a:ext cx="1866543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Conjunto de Teste</a:t>
            </a:r>
            <a:endParaRPr lang="en-US" sz="1450" dirty="0"/>
          </a:p>
        </p:txBody>
      </p:sp>
      <p:sp>
        <p:nvSpPr>
          <p:cNvPr id="30" name="Text 28"/>
          <p:cNvSpPr/>
          <p:nvPr/>
        </p:nvSpPr>
        <p:spPr>
          <a:xfrm>
            <a:off x="9860280" y="6852523"/>
            <a:ext cx="3991451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151 imagens (15%)</a:t>
            </a:r>
            <a:endParaRPr lang="en-US" sz="1300" dirty="0"/>
          </a:p>
        </p:txBody>
      </p:sp>
      <p:sp>
        <p:nvSpPr>
          <p:cNvPr id="31" name="Text 29"/>
          <p:cNvSpPr/>
          <p:nvPr/>
        </p:nvSpPr>
        <p:spPr>
          <a:xfrm>
            <a:off x="587931" y="7500937"/>
            <a:ext cx="13454539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divisão do dataset segue uma proporção padrão (70%/15%/15%) para garantir uma avaliação robusta do modelo.</a:t>
            </a:r>
            <a:endParaRPr lang="en-US" sz="1300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DE5CCC7-3CAA-2689-74C9-0B907175F6E7}"/>
              </a:ext>
            </a:extLst>
          </p:cNvPr>
          <p:cNvSpPr/>
          <p:nvPr/>
        </p:nvSpPr>
        <p:spPr>
          <a:xfrm>
            <a:off x="12111789" y="7500936"/>
            <a:ext cx="2390274" cy="691503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5333" y="594717"/>
            <a:ext cx="3837027" cy="479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Próximos passos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755333" y="1505903"/>
            <a:ext cx="1311973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Estratégias para otimizar o pipeline e garantir a robustez das métricas.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1079063" y="2633543"/>
            <a:ext cx="6128147" cy="215741"/>
          </a:xfrm>
          <a:prstGeom prst="roundRect">
            <a:avLst>
              <a:gd name="adj" fmla="val 15006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3"/>
          <p:cNvSpPr/>
          <p:nvPr/>
        </p:nvSpPr>
        <p:spPr>
          <a:xfrm>
            <a:off x="755333" y="2417683"/>
            <a:ext cx="647462" cy="647462"/>
          </a:xfrm>
          <a:prstGeom prst="roundRect">
            <a:avLst>
              <a:gd name="adj" fmla="val 70614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138" y="2539127"/>
            <a:ext cx="323731" cy="40469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71074" y="3280886"/>
            <a:ext cx="3692604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Correções de Implementação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971074" y="3709988"/>
            <a:ext cx="602051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Verificar as variações sintéticas e adicionar logs visuais para depuração.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746802" y="2309813"/>
            <a:ext cx="6128147" cy="215741"/>
          </a:xfrm>
          <a:prstGeom prst="roundRect">
            <a:avLst>
              <a:gd name="adj" fmla="val 15006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7"/>
          <p:cNvSpPr/>
          <p:nvPr/>
        </p:nvSpPr>
        <p:spPr>
          <a:xfrm>
            <a:off x="7423071" y="2093952"/>
            <a:ext cx="647462" cy="647462"/>
          </a:xfrm>
          <a:prstGeom prst="roundRect">
            <a:avLst>
              <a:gd name="adj" fmla="val 70614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4877" y="2215396"/>
            <a:ext cx="323731" cy="40469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38812" y="2957155"/>
            <a:ext cx="2775704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Engenharia de Labels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7638812" y="3386257"/>
            <a:ext cx="602051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Converter máscaras em formato treinável e tratar classes raras (fusão / oversampling)</a:t>
            </a:r>
            <a:endParaRPr lang="en-US" sz="1650" dirty="0"/>
          </a:p>
        </p:txBody>
      </p:sp>
      <p:sp>
        <p:nvSpPr>
          <p:cNvPr id="14" name="Shape 10"/>
          <p:cNvSpPr/>
          <p:nvPr/>
        </p:nvSpPr>
        <p:spPr>
          <a:xfrm>
            <a:off x="1079063" y="5371624"/>
            <a:ext cx="6128147" cy="215741"/>
          </a:xfrm>
          <a:prstGeom prst="roundRect">
            <a:avLst>
              <a:gd name="adj" fmla="val 15006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Shape 11"/>
          <p:cNvSpPr/>
          <p:nvPr/>
        </p:nvSpPr>
        <p:spPr>
          <a:xfrm>
            <a:off x="755333" y="5155763"/>
            <a:ext cx="647462" cy="647462"/>
          </a:xfrm>
          <a:prstGeom prst="roundRect">
            <a:avLst>
              <a:gd name="adj" fmla="val 70614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138" y="5317688"/>
            <a:ext cx="323731" cy="32373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71074" y="6018967"/>
            <a:ext cx="2618542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Modelagem Baseline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971074" y="6448068"/>
            <a:ext cx="602051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Treinar rede simples (ex.: ResNet ou UNet) e avaliar métricas iniciais (Accuracy, IoU, F1)</a:t>
            </a:r>
            <a:endParaRPr lang="en-US" sz="1650" dirty="0"/>
          </a:p>
        </p:txBody>
      </p:sp>
      <p:sp>
        <p:nvSpPr>
          <p:cNvPr id="19" name="Shape 14"/>
          <p:cNvSpPr/>
          <p:nvPr/>
        </p:nvSpPr>
        <p:spPr>
          <a:xfrm>
            <a:off x="7746802" y="5047893"/>
            <a:ext cx="6128147" cy="215741"/>
          </a:xfrm>
          <a:prstGeom prst="roundRect">
            <a:avLst>
              <a:gd name="adj" fmla="val 15006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0" name="Shape 15"/>
          <p:cNvSpPr/>
          <p:nvPr/>
        </p:nvSpPr>
        <p:spPr>
          <a:xfrm>
            <a:off x="7423071" y="4832033"/>
            <a:ext cx="647462" cy="647462"/>
          </a:xfrm>
          <a:prstGeom prst="roundRect">
            <a:avLst>
              <a:gd name="adj" fmla="val 70614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4877" y="4953476"/>
            <a:ext cx="323731" cy="404693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38812" y="5695236"/>
            <a:ext cx="2476857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Iteração e Melhoria</a:t>
            </a:r>
            <a:endParaRPr lang="en-US" sz="1850" dirty="0"/>
          </a:p>
        </p:txBody>
      </p:sp>
      <p:sp>
        <p:nvSpPr>
          <p:cNvPr id="23" name="Text 17"/>
          <p:cNvSpPr/>
          <p:nvPr/>
        </p:nvSpPr>
        <p:spPr>
          <a:xfrm>
            <a:off x="7638812" y="6124337"/>
            <a:ext cx="602051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Ajustar balanceamento (class weights, sampling)</a:t>
            </a:r>
            <a:endParaRPr lang="en-US" sz="1650" dirty="0"/>
          </a:p>
        </p:txBody>
      </p:sp>
      <p:sp>
        <p:nvSpPr>
          <p:cNvPr id="24" name="Text 18"/>
          <p:cNvSpPr/>
          <p:nvPr/>
        </p:nvSpPr>
        <p:spPr>
          <a:xfrm>
            <a:off x="7638812" y="6599039"/>
            <a:ext cx="602051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Testar arquiteturas mais avançadas (CNNs, ViTs)</a:t>
            </a:r>
            <a:endParaRPr lang="en-US" sz="1650" dirty="0"/>
          </a:p>
        </p:txBody>
      </p:sp>
      <p:sp>
        <p:nvSpPr>
          <p:cNvPr id="25" name="Text 19"/>
          <p:cNvSpPr/>
          <p:nvPr/>
        </p:nvSpPr>
        <p:spPr>
          <a:xfrm>
            <a:off x="7638812" y="7073741"/>
            <a:ext cx="602051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Otimizar hiperparâmetros</a:t>
            </a:r>
            <a:endParaRPr lang="en-US" sz="165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212935A-40AD-D9EB-9F4A-1947128F1748}"/>
              </a:ext>
            </a:extLst>
          </p:cNvPr>
          <p:cNvSpPr/>
          <p:nvPr/>
        </p:nvSpPr>
        <p:spPr>
          <a:xfrm>
            <a:off x="12111789" y="7229914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FED3A331-3AE3-C22F-2267-9FAD7995F09B}"/>
              </a:ext>
            </a:extLst>
          </p:cNvPr>
          <p:cNvSpPr/>
          <p:nvPr/>
        </p:nvSpPr>
        <p:spPr>
          <a:xfrm>
            <a:off x="12111789" y="7229914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 0"/>
          <p:cNvSpPr/>
          <p:nvPr/>
        </p:nvSpPr>
        <p:spPr>
          <a:xfrm>
            <a:off x="505420" y="241697"/>
            <a:ext cx="6103025" cy="413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Visão Geral do Dataset Processado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505420" y="822246"/>
            <a:ext cx="13589079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Uma análise detalhada da estrutura e integridade do dataset de Clothing Co-Parsing, revelando a disponibilidade de imagens e máscaras, além das classes presentes.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505420" y="1376363"/>
            <a:ext cx="2940129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Disponibilidade de Arquivos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505420" y="1772960"/>
            <a:ext cx="661308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Verificação da existência de imagens e máscaras Gold Standard.</a:t>
            </a:r>
            <a:endParaRPr lang="en-US" sz="11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20" y="2178368"/>
            <a:ext cx="6613088" cy="370332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89031" y="1376363"/>
            <a:ext cx="2474714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Visão Geral das Classes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489031" y="1772960"/>
            <a:ext cx="661308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classes mais frequentes identificadas nas anotações do dataset.</a:t>
            </a:r>
            <a:endParaRPr lang="en-US" sz="11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9031" y="2178368"/>
            <a:ext cx="6613088" cy="3375184"/>
          </a:xfrm>
          <a:prstGeom prst="rect">
            <a:avLst/>
          </a:prstGeom>
        </p:spPr>
      </p:pic>
      <p:sp>
        <p:nvSpPr>
          <p:cNvPr id="10" name="Shape 6"/>
          <p:cNvSpPr/>
          <p:nvPr/>
        </p:nvSpPr>
        <p:spPr>
          <a:xfrm>
            <a:off x="7489031" y="5584032"/>
            <a:ext cx="148709" cy="148709"/>
          </a:xfrm>
          <a:prstGeom prst="roundRect">
            <a:avLst>
              <a:gd name="adj" fmla="val 12298"/>
            </a:avLst>
          </a:prstGeom>
          <a:solidFill>
            <a:srgbClr val="4D4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7"/>
          <p:cNvSpPr/>
          <p:nvPr/>
        </p:nvSpPr>
        <p:spPr>
          <a:xfrm>
            <a:off x="7698700" y="5584032"/>
            <a:ext cx="721400" cy="148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Skin (Pele)</a:t>
            </a:r>
            <a:endParaRPr lang="en-US" sz="1150" dirty="0"/>
          </a:p>
        </p:txBody>
      </p:sp>
      <p:sp>
        <p:nvSpPr>
          <p:cNvPr id="12" name="Shape 8"/>
          <p:cNvSpPr/>
          <p:nvPr/>
        </p:nvSpPr>
        <p:spPr>
          <a:xfrm>
            <a:off x="8616553" y="5584032"/>
            <a:ext cx="148709" cy="148709"/>
          </a:xfrm>
          <a:prstGeom prst="roundRect">
            <a:avLst>
              <a:gd name="adj" fmla="val 12298"/>
            </a:avLst>
          </a:prstGeom>
          <a:solidFill>
            <a:srgbClr val="9178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9"/>
          <p:cNvSpPr/>
          <p:nvPr/>
        </p:nvSpPr>
        <p:spPr>
          <a:xfrm>
            <a:off x="8826222" y="5584032"/>
            <a:ext cx="765572" cy="297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Hair (Cabelo)</a:t>
            </a:r>
            <a:endParaRPr lang="en-US" sz="1150" dirty="0"/>
          </a:p>
        </p:txBody>
      </p:sp>
      <p:sp>
        <p:nvSpPr>
          <p:cNvPr id="14" name="Shape 10"/>
          <p:cNvSpPr/>
          <p:nvPr/>
        </p:nvSpPr>
        <p:spPr>
          <a:xfrm>
            <a:off x="9744194" y="5584032"/>
            <a:ext cx="148709" cy="148709"/>
          </a:xfrm>
          <a:prstGeom prst="roundRect">
            <a:avLst>
              <a:gd name="adj" fmla="val 12298"/>
            </a:avLst>
          </a:prstGeom>
          <a:solidFill>
            <a:srgbClr val="D5B1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1"/>
          <p:cNvSpPr/>
          <p:nvPr/>
        </p:nvSpPr>
        <p:spPr>
          <a:xfrm>
            <a:off x="9953863" y="5584032"/>
            <a:ext cx="765453" cy="297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Dress (Vestido)</a:t>
            </a:r>
            <a:endParaRPr lang="en-US" sz="1150" dirty="0"/>
          </a:p>
        </p:txBody>
      </p:sp>
      <p:sp>
        <p:nvSpPr>
          <p:cNvPr id="16" name="Shape 12"/>
          <p:cNvSpPr/>
          <p:nvPr/>
        </p:nvSpPr>
        <p:spPr>
          <a:xfrm>
            <a:off x="10871716" y="5584032"/>
            <a:ext cx="148709" cy="148709"/>
          </a:xfrm>
          <a:prstGeom prst="roundRect">
            <a:avLst>
              <a:gd name="adj" fmla="val 12298"/>
            </a:avLst>
          </a:prstGeom>
          <a:solidFill>
            <a:srgbClr val="FFD81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3"/>
          <p:cNvSpPr/>
          <p:nvPr/>
        </p:nvSpPr>
        <p:spPr>
          <a:xfrm>
            <a:off x="11081385" y="5584032"/>
            <a:ext cx="765572" cy="297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Jacket (Jaqueta)</a:t>
            </a:r>
            <a:endParaRPr lang="en-US" sz="1150" dirty="0"/>
          </a:p>
        </p:txBody>
      </p:sp>
      <p:sp>
        <p:nvSpPr>
          <p:cNvPr id="18" name="Shape 14"/>
          <p:cNvSpPr/>
          <p:nvPr/>
        </p:nvSpPr>
        <p:spPr>
          <a:xfrm>
            <a:off x="11999357" y="5584032"/>
            <a:ext cx="148709" cy="148709"/>
          </a:xfrm>
          <a:prstGeom prst="roundRect">
            <a:avLst>
              <a:gd name="adj" fmla="val 12298"/>
            </a:avLst>
          </a:prstGeom>
          <a:solidFill>
            <a:srgbClr val="FFE45E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Text 15"/>
          <p:cNvSpPr/>
          <p:nvPr/>
        </p:nvSpPr>
        <p:spPr>
          <a:xfrm>
            <a:off x="12209026" y="5584032"/>
            <a:ext cx="765453" cy="297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Pants (Calças)</a:t>
            </a:r>
            <a:endParaRPr lang="en-US" sz="1150" dirty="0"/>
          </a:p>
        </p:txBody>
      </p:sp>
      <p:sp>
        <p:nvSpPr>
          <p:cNvPr id="20" name="Shape 16"/>
          <p:cNvSpPr/>
          <p:nvPr/>
        </p:nvSpPr>
        <p:spPr>
          <a:xfrm>
            <a:off x="13126879" y="5584032"/>
            <a:ext cx="148709" cy="148709"/>
          </a:xfrm>
          <a:prstGeom prst="roundRect">
            <a:avLst>
              <a:gd name="adj" fmla="val 12298"/>
            </a:avLst>
          </a:prstGeom>
          <a:solidFill>
            <a:srgbClr val="FFEFA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Text 17"/>
          <p:cNvSpPr/>
          <p:nvPr/>
        </p:nvSpPr>
        <p:spPr>
          <a:xfrm>
            <a:off x="13336548" y="5584032"/>
            <a:ext cx="765572" cy="297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Shoes (Sapatos)</a:t>
            </a:r>
            <a:endParaRPr lang="en-US" sz="1150" dirty="0"/>
          </a:p>
        </p:txBody>
      </p:sp>
      <p:sp>
        <p:nvSpPr>
          <p:cNvPr id="22" name="Shape 18"/>
          <p:cNvSpPr/>
          <p:nvPr/>
        </p:nvSpPr>
        <p:spPr>
          <a:xfrm>
            <a:off x="505420" y="6216253"/>
            <a:ext cx="6720126" cy="861774"/>
          </a:xfrm>
          <a:prstGeom prst="roundRect">
            <a:avLst>
              <a:gd name="adj" fmla="val 8489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3" name="Shape 19"/>
          <p:cNvSpPr/>
          <p:nvPr/>
        </p:nvSpPr>
        <p:spPr>
          <a:xfrm>
            <a:off x="490180" y="6216253"/>
            <a:ext cx="60960" cy="861774"/>
          </a:xfrm>
          <a:prstGeom prst="roundRect">
            <a:avLst>
              <a:gd name="adj" fmla="val 366102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Text 20"/>
          <p:cNvSpPr/>
          <p:nvPr/>
        </p:nvSpPr>
        <p:spPr>
          <a:xfrm>
            <a:off x="715089" y="6380202"/>
            <a:ext cx="1653064" cy="206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Dataset Completo</a:t>
            </a:r>
            <a:endParaRPr lang="en-US" sz="1300" dirty="0"/>
          </a:p>
        </p:txBody>
      </p:sp>
      <p:sp>
        <p:nvSpPr>
          <p:cNvPr id="25" name="Text 21"/>
          <p:cNvSpPr/>
          <p:nvPr/>
        </p:nvSpPr>
        <p:spPr>
          <a:xfrm>
            <a:off x="715089" y="6675954"/>
            <a:ext cx="634650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2098 registros analisados, com 15 colunas.</a:t>
            </a:r>
            <a:endParaRPr lang="en-US" sz="1150" dirty="0"/>
          </a:p>
        </p:txBody>
      </p:sp>
      <p:sp>
        <p:nvSpPr>
          <p:cNvPr id="26" name="Shape 22"/>
          <p:cNvSpPr/>
          <p:nvPr/>
        </p:nvSpPr>
        <p:spPr>
          <a:xfrm>
            <a:off x="7374255" y="6216253"/>
            <a:ext cx="6346627" cy="861774"/>
          </a:xfrm>
          <a:prstGeom prst="roundRect">
            <a:avLst>
              <a:gd name="adj" fmla="val 8489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7" name="Shape 23"/>
          <p:cNvSpPr/>
          <p:nvPr/>
        </p:nvSpPr>
        <p:spPr>
          <a:xfrm>
            <a:off x="7359015" y="6216253"/>
            <a:ext cx="60960" cy="861774"/>
          </a:xfrm>
          <a:prstGeom prst="roundRect">
            <a:avLst>
              <a:gd name="adj" fmla="val 366102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8" name="Text 24"/>
          <p:cNvSpPr/>
          <p:nvPr/>
        </p:nvSpPr>
        <p:spPr>
          <a:xfrm>
            <a:off x="7583924" y="6380202"/>
            <a:ext cx="1653064" cy="206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Memória</a:t>
            </a:r>
            <a:endParaRPr lang="en-US" sz="1300" dirty="0"/>
          </a:p>
        </p:txBody>
      </p:sp>
      <p:sp>
        <p:nvSpPr>
          <p:cNvPr id="29" name="Text 25"/>
          <p:cNvSpPr/>
          <p:nvPr/>
        </p:nvSpPr>
        <p:spPr>
          <a:xfrm>
            <a:off x="7583924" y="6675954"/>
            <a:ext cx="6346627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Utilização eficiente de 1.23 MB.</a:t>
            </a:r>
            <a:endParaRPr lang="en-US" sz="1150" dirty="0"/>
          </a:p>
        </p:txBody>
      </p:sp>
      <p:sp>
        <p:nvSpPr>
          <p:cNvPr id="30" name="Shape 26"/>
          <p:cNvSpPr/>
          <p:nvPr/>
        </p:nvSpPr>
        <p:spPr>
          <a:xfrm>
            <a:off x="505420" y="7226737"/>
            <a:ext cx="6720126" cy="861774"/>
          </a:xfrm>
          <a:prstGeom prst="roundRect">
            <a:avLst>
              <a:gd name="adj" fmla="val 8489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31" name="Shape 27"/>
          <p:cNvSpPr/>
          <p:nvPr/>
        </p:nvSpPr>
        <p:spPr>
          <a:xfrm>
            <a:off x="490180" y="7226737"/>
            <a:ext cx="60960" cy="861774"/>
          </a:xfrm>
          <a:prstGeom prst="roundRect">
            <a:avLst>
              <a:gd name="adj" fmla="val 366102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2" name="Text 28"/>
          <p:cNvSpPr/>
          <p:nvPr/>
        </p:nvSpPr>
        <p:spPr>
          <a:xfrm>
            <a:off x="715089" y="7390686"/>
            <a:ext cx="1653064" cy="206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Integridade</a:t>
            </a:r>
            <a:endParaRPr lang="en-US" sz="1300" dirty="0"/>
          </a:p>
        </p:txBody>
      </p:sp>
      <p:sp>
        <p:nvSpPr>
          <p:cNvPr id="33" name="Text 29"/>
          <p:cNvSpPr/>
          <p:nvPr/>
        </p:nvSpPr>
        <p:spPr>
          <a:xfrm>
            <a:off x="715089" y="7686437"/>
            <a:ext cx="6346508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Nenhum valor nulo encontrado em todas as colunas.</a:t>
            </a:r>
            <a:endParaRPr lang="en-US" sz="1150" dirty="0"/>
          </a:p>
        </p:txBody>
      </p:sp>
      <p:sp>
        <p:nvSpPr>
          <p:cNvPr id="34" name="Shape 30"/>
          <p:cNvSpPr/>
          <p:nvPr/>
        </p:nvSpPr>
        <p:spPr>
          <a:xfrm>
            <a:off x="7374255" y="7226737"/>
            <a:ext cx="6346627" cy="861774"/>
          </a:xfrm>
          <a:prstGeom prst="roundRect">
            <a:avLst>
              <a:gd name="adj" fmla="val 8489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35" name="Shape 31"/>
          <p:cNvSpPr/>
          <p:nvPr/>
        </p:nvSpPr>
        <p:spPr>
          <a:xfrm>
            <a:off x="7359015" y="7226737"/>
            <a:ext cx="60960" cy="861774"/>
          </a:xfrm>
          <a:prstGeom prst="roundRect">
            <a:avLst>
              <a:gd name="adj" fmla="val 366102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6" name="Text 32"/>
          <p:cNvSpPr/>
          <p:nvPr/>
        </p:nvSpPr>
        <p:spPr>
          <a:xfrm>
            <a:off x="7583924" y="7390686"/>
            <a:ext cx="1653064" cy="206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Extensões Padrão</a:t>
            </a:r>
            <a:endParaRPr lang="en-US" sz="1300" dirty="0"/>
          </a:p>
        </p:txBody>
      </p:sp>
      <p:sp>
        <p:nvSpPr>
          <p:cNvPr id="37" name="Text 33"/>
          <p:cNvSpPr/>
          <p:nvPr/>
        </p:nvSpPr>
        <p:spPr>
          <a:xfrm>
            <a:off x="7583924" y="7686437"/>
            <a:ext cx="6346627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Imagens JPG e máscaras PNG, configuração típica para segmentação.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4498" y="739259"/>
            <a:ext cx="6980277" cy="472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Visão Geral do Dataset Processado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744498" y="1637348"/>
            <a:ext cx="13141404" cy="340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Uma análise detalhada das imagens para otimização de modelos de Machine Learning.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4498" y="2535912"/>
            <a:ext cx="4238625" cy="2551748"/>
          </a:xfrm>
          <a:prstGeom prst="roundRect">
            <a:avLst>
              <a:gd name="adj" fmla="val 4300"/>
            </a:avLst>
          </a:prstGeom>
          <a:solidFill>
            <a:srgbClr val="27272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3"/>
          <p:cNvSpPr/>
          <p:nvPr/>
        </p:nvSpPr>
        <p:spPr>
          <a:xfrm>
            <a:off x="744498" y="2513052"/>
            <a:ext cx="4238625" cy="91440"/>
          </a:xfrm>
          <a:prstGeom prst="roundRect">
            <a:avLst>
              <a:gd name="adj" fmla="val 34894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4"/>
          <p:cNvSpPr/>
          <p:nvPr/>
        </p:nvSpPr>
        <p:spPr>
          <a:xfrm>
            <a:off x="2576866" y="2200902"/>
            <a:ext cx="638056" cy="638056"/>
          </a:xfrm>
          <a:prstGeom prst="roundRect">
            <a:avLst>
              <a:gd name="adj" fmla="val 14331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5"/>
          <p:cNvSpPr/>
          <p:nvPr/>
        </p:nvSpPr>
        <p:spPr>
          <a:xfrm>
            <a:off x="2831139" y="2316434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980003" y="3067645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Dataset Original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80003" y="3490555"/>
            <a:ext cx="3767614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Iniciamos com 2.098 imagens brutas, prontas para o processamento.</a:t>
            </a:r>
            <a:endParaRPr lang="en-US" sz="1650" dirty="0"/>
          </a:p>
        </p:txBody>
      </p:sp>
      <p:sp>
        <p:nvSpPr>
          <p:cNvPr id="10" name="Shape 8"/>
          <p:cNvSpPr/>
          <p:nvPr/>
        </p:nvSpPr>
        <p:spPr>
          <a:xfrm>
            <a:off x="5195768" y="2535912"/>
            <a:ext cx="4238744" cy="2551748"/>
          </a:xfrm>
          <a:prstGeom prst="roundRect">
            <a:avLst>
              <a:gd name="adj" fmla="val 4300"/>
            </a:avLst>
          </a:prstGeom>
          <a:solidFill>
            <a:srgbClr val="27272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9"/>
          <p:cNvSpPr/>
          <p:nvPr/>
        </p:nvSpPr>
        <p:spPr>
          <a:xfrm>
            <a:off x="5195768" y="2513052"/>
            <a:ext cx="4238744" cy="91440"/>
          </a:xfrm>
          <a:prstGeom prst="roundRect">
            <a:avLst>
              <a:gd name="adj" fmla="val 34894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Shape 10"/>
          <p:cNvSpPr/>
          <p:nvPr/>
        </p:nvSpPr>
        <p:spPr>
          <a:xfrm>
            <a:off x="7067361" y="2189144"/>
            <a:ext cx="638056" cy="638056"/>
          </a:xfrm>
          <a:prstGeom prst="roundRect">
            <a:avLst>
              <a:gd name="adj" fmla="val 14331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1"/>
          <p:cNvSpPr/>
          <p:nvPr/>
        </p:nvSpPr>
        <p:spPr>
          <a:xfrm>
            <a:off x="7315200" y="2322559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5431274" y="3067645"/>
            <a:ext cx="2397443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Validação Rigorosa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5431274" y="3490555"/>
            <a:ext cx="3767733" cy="1361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Após validação, 5 classes foram separadas, 1.004 imagens (47.9%) foram consideradas válidas, garantindo a qualidade dos dados.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9647158" y="2535912"/>
            <a:ext cx="4238744" cy="2551748"/>
          </a:xfrm>
          <a:prstGeom prst="roundRect">
            <a:avLst>
              <a:gd name="adj" fmla="val 4300"/>
            </a:avLst>
          </a:prstGeom>
          <a:solidFill>
            <a:srgbClr val="27272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Shape 15"/>
          <p:cNvSpPr/>
          <p:nvPr/>
        </p:nvSpPr>
        <p:spPr>
          <a:xfrm>
            <a:off x="9647158" y="2513052"/>
            <a:ext cx="4238744" cy="91440"/>
          </a:xfrm>
          <a:prstGeom prst="roundRect">
            <a:avLst>
              <a:gd name="adj" fmla="val 34894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6"/>
          <p:cNvSpPr/>
          <p:nvPr/>
        </p:nvSpPr>
        <p:spPr>
          <a:xfrm>
            <a:off x="11447443" y="2216944"/>
            <a:ext cx="638056" cy="638056"/>
          </a:xfrm>
          <a:prstGeom prst="roundRect">
            <a:avLst>
              <a:gd name="adj" fmla="val 14331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Text 17"/>
          <p:cNvSpPr/>
          <p:nvPr/>
        </p:nvSpPr>
        <p:spPr>
          <a:xfrm>
            <a:off x="11712649" y="2303719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9882664" y="3067645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Dataset para ML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9882664" y="3490555"/>
            <a:ext cx="3767733" cy="1021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Finalizamos com 1.003 imagens prontas para treinamento de modelos de Machine Learning.</a:t>
            </a:r>
            <a:endParaRPr lang="en-US" sz="1650" dirty="0"/>
          </a:p>
        </p:txBody>
      </p:sp>
      <p:sp>
        <p:nvSpPr>
          <p:cNvPr id="22" name="Shape 20"/>
          <p:cNvSpPr/>
          <p:nvPr/>
        </p:nvSpPr>
        <p:spPr>
          <a:xfrm>
            <a:off x="744498" y="5619274"/>
            <a:ext cx="6464379" cy="1870948"/>
          </a:xfrm>
          <a:prstGeom prst="roundRect">
            <a:avLst>
              <a:gd name="adj" fmla="val 5865"/>
            </a:avLst>
          </a:prstGeom>
          <a:solidFill>
            <a:srgbClr val="27272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3" name="Shape 21"/>
          <p:cNvSpPr/>
          <p:nvPr/>
        </p:nvSpPr>
        <p:spPr>
          <a:xfrm>
            <a:off x="744498" y="5596414"/>
            <a:ext cx="6464379" cy="91440"/>
          </a:xfrm>
          <a:prstGeom prst="roundRect">
            <a:avLst>
              <a:gd name="adj" fmla="val 34894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Shape 22"/>
          <p:cNvSpPr/>
          <p:nvPr/>
        </p:nvSpPr>
        <p:spPr>
          <a:xfrm>
            <a:off x="3657660" y="5300305"/>
            <a:ext cx="638056" cy="638056"/>
          </a:xfrm>
          <a:prstGeom prst="roundRect">
            <a:avLst>
              <a:gd name="adj" fmla="val 14331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5" name="Text 23"/>
          <p:cNvSpPr/>
          <p:nvPr/>
        </p:nvSpPr>
        <p:spPr>
          <a:xfrm>
            <a:off x="3904378" y="5404248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980003" y="6151007"/>
            <a:ext cx="3118842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Dimensões Padronizadas</a:t>
            </a:r>
            <a:endParaRPr lang="en-US" sz="1850" dirty="0"/>
          </a:p>
        </p:txBody>
      </p:sp>
      <p:sp>
        <p:nvSpPr>
          <p:cNvPr id="27" name="Text 25"/>
          <p:cNvSpPr/>
          <p:nvPr/>
        </p:nvSpPr>
        <p:spPr>
          <a:xfrm>
            <a:off x="980003" y="6573917"/>
            <a:ext cx="5993368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Todas as imagens foram redimensionadas para 550x828 pixels, eliminando a variância na largura.</a:t>
            </a:r>
            <a:endParaRPr lang="en-US" sz="1650" dirty="0"/>
          </a:p>
        </p:txBody>
      </p:sp>
      <p:sp>
        <p:nvSpPr>
          <p:cNvPr id="28" name="Shape 26"/>
          <p:cNvSpPr/>
          <p:nvPr/>
        </p:nvSpPr>
        <p:spPr>
          <a:xfrm>
            <a:off x="7421523" y="5619274"/>
            <a:ext cx="6464379" cy="1870948"/>
          </a:xfrm>
          <a:prstGeom prst="roundRect">
            <a:avLst>
              <a:gd name="adj" fmla="val 5865"/>
            </a:avLst>
          </a:prstGeom>
          <a:solidFill>
            <a:srgbClr val="27272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9" name="Shape 27"/>
          <p:cNvSpPr/>
          <p:nvPr/>
        </p:nvSpPr>
        <p:spPr>
          <a:xfrm>
            <a:off x="7421523" y="5596414"/>
            <a:ext cx="6464379" cy="91440"/>
          </a:xfrm>
          <a:prstGeom prst="roundRect">
            <a:avLst>
              <a:gd name="adj" fmla="val 34894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0" name="Shape 28"/>
          <p:cNvSpPr/>
          <p:nvPr/>
        </p:nvSpPr>
        <p:spPr>
          <a:xfrm>
            <a:off x="10334685" y="5300305"/>
            <a:ext cx="638056" cy="638056"/>
          </a:xfrm>
          <a:prstGeom prst="roundRect">
            <a:avLst>
              <a:gd name="adj" fmla="val 14331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1" name="Text 29"/>
          <p:cNvSpPr/>
          <p:nvPr/>
        </p:nvSpPr>
        <p:spPr>
          <a:xfrm>
            <a:off x="10579951" y="5397817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5</a:t>
            </a:r>
            <a:endParaRPr lang="en-US" sz="2000" dirty="0"/>
          </a:p>
        </p:txBody>
      </p:sp>
      <p:sp>
        <p:nvSpPr>
          <p:cNvPr id="32" name="Text 30"/>
          <p:cNvSpPr/>
          <p:nvPr/>
        </p:nvSpPr>
        <p:spPr>
          <a:xfrm>
            <a:off x="7657028" y="6151007"/>
            <a:ext cx="2438757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Classes Detalhadas</a:t>
            </a:r>
            <a:endParaRPr lang="en-US" sz="1850" dirty="0"/>
          </a:p>
        </p:txBody>
      </p:sp>
      <p:sp>
        <p:nvSpPr>
          <p:cNvPr id="33" name="Text 31"/>
          <p:cNvSpPr/>
          <p:nvPr/>
        </p:nvSpPr>
        <p:spPr>
          <a:xfrm>
            <a:off x="7657028" y="6573917"/>
            <a:ext cx="5993368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Identificamos 54 classes únicas, com uma média de 7.24 classes por imagem, oferecendo granularidade.</a:t>
            </a:r>
            <a:endParaRPr lang="en-US" sz="1650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384E055A-8E50-7E27-166C-288C1091CAB9}"/>
              </a:ext>
            </a:extLst>
          </p:cNvPr>
          <p:cNvSpPr/>
          <p:nvPr/>
        </p:nvSpPr>
        <p:spPr>
          <a:xfrm>
            <a:off x="12111789" y="7229914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8042" y="422791"/>
            <a:ext cx="5493789" cy="476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Top 5 Classes </a:t>
            </a:r>
            <a:r>
              <a:rPr lang="en-US" sz="2150" b="1" dirty="0">
                <a:solidFill>
                  <a:srgbClr val="FFE14D"/>
                </a:solidFill>
                <a:latin typeface="Cascadia Code ExtraLight" panose="020B0609020000020004" pitchFamily="49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Mais</a:t>
            </a: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 Frequentes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538043" y="1071920"/>
            <a:ext cx="13554313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classes mais representadas no nosso dataset, indicando foco e relevância para o modelo.</a:t>
            </a:r>
            <a:endParaRPr lang="en-US" sz="1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43" y="1490664"/>
            <a:ext cx="12359810" cy="60972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47565" y="7760796"/>
            <a:ext cx="10434757" cy="191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alta frequência de "Skin" e "Hair" reflete a natureza do dataset, enquanto "Shoes", "Bag" e "Pants" são os itens de vestuário mais predominantes.</a:t>
            </a:r>
            <a:endParaRPr lang="en-US" sz="12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2C73519-846C-E59C-F68B-DE4C33129679}"/>
              </a:ext>
            </a:extLst>
          </p:cNvPr>
          <p:cNvSpPr/>
          <p:nvPr/>
        </p:nvSpPr>
        <p:spPr>
          <a:xfrm>
            <a:off x="12111789" y="7229914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8272" y="339447"/>
            <a:ext cx="864036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FFE14D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RELATÓRIO DETALHADO - DATASET CLOTHING CO-PARSING</a:t>
            </a:r>
            <a:endParaRPr lang="en-US" sz="2000" dirty="0"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853511" y="944404"/>
            <a:ext cx="617101" cy="7019415"/>
          </a:xfrm>
          <a:prstGeom prst="roundRect">
            <a:avLst>
              <a:gd name="adj" fmla="val 3379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817" y="5532715"/>
            <a:ext cx="185142" cy="23145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75413" y="1067753"/>
            <a:ext cx="13118902" cy="315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Top 15 Classes Mais Comuns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Mostra as 15 classes com maior número de instâncias no dataset.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1775413" y="1426607"/>
            <a:ext cx="13118902" cy="315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Distribuição de Classes por Imagem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Histograma da quantidade de classes diferentes presentes em cada imagem, com linha da média.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1775413" y="1785461"/>
            <a:ext cx="13118902" cy="315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Distribuição das Dimensões das Imagens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Dispersão entre largura e altura, com linhas de média.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1775413" y="2144316"/>
            <a:ext cx="13118902" cy="315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Top 5 Classes Mais Presentes em Imagens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Classes que aparecem no maior número de imagens, com valores absolutos e percentuais.</a:t>
            </a:r>
            <a:endParaRPr lang="en-US" sz="1200" dirty="0"/>
          </a:p>
        </p:txBody>
      </p:sp>
      <p:sp>
        <p:nvSpPr>
          <p:cNvPr id="23" name="Shape 15"/>
          <p:cNvSpPr/>
          <p:nvPr/>
        </p:nvSpPr>
        <p:spPr>
          <a:xfrm>
            <a:off x="431959" y="19088338"/>
            <a:ext cx="13766483" cy="9763482"/>
          </a:xfrm>
          <a:prstGeom prst="roundRect">
            <a:avLst>
              <a:gd name="adj" fmla="val 1897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4" name="Shape 16"/>
          <p:cNvSpPr/>
          <p:nvPr/>
        </p:nvSpPr>
        <p:spPr>
          <a:xfrm>
            <a:off x="447199" y="19103578"/>
            <a:ext cx="493752" cy="9733002"/>
          </a:xfrm>
          <a:prstGeom prst="roundRect">
            <a:avLst>
              <a:gd name="adj" fmla="val 3379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25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04" y="23854291"/>
            <a:ext cx="185142" cy="231458"/>
          </a:xfrm>
          <a:prstGeom prst="rect">
            <a:avLst/>
          </a:prstGeom>
        </p:spPr>
      </p:pic>
      <p:sp>
        <p:nvSpPr>
          <p:cNvPr id="26" name="Text 17"/>
          <p:cNvSpPr/>
          <p:nvPr/>
        </p:nvSpPr>
        <p:spPr>
          <a:xfrm>
            <a:off x="1064300" y="19226927"/>
            <a:ext cx="13118902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Distribuição da Largura</a:t>
            </a: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Histograma da largura em pixels, com média e mediana.</a:t>
            </a:r>
            <a:endParaRPr lang="en-US" sz="950" dirty="0"/>
          </a:p>
        </p:txBody>
      </p:sp>
      <p:sp>
        <p:nvSpPr>
          <p:cNvPr id="27" name="Text 18"/>
          <p:cNvSpPr/>
          <p:nvPr/>
        </p:nvSpPr>
        <p:spPr>
          <a:xfrm>
            <a:off x="1064300" y="19665077"/>
            <a:ext cx="13118902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Distribuição da Altura</a:t>
            </a: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Histograma da altura em pixels, com média e mediana.</a:t>
            </a:r>
            <a:endParaRPr lang="en-US" sz="950" dirty="0"/>
          </a:p>
        </p:txBody>
      </p:sp>
      <p:sp>
        <p:nvSpPr>
          <p:cNvPr id="28" name="Text 19"/>
          <p:cNvSpPr/>
          <p:nvPr/>
        </p:nvSpPr>
        <p:spPr>
          <a:xfrm>
            <a:off x="1064300" y="20103227"/>
            <a:ext cx="13118902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Boxplot de Dimensões</a:t>
            </a: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Comparação da distribuição de largura e altura das imagens.</a:t>
            </a:r>
            <a:endParaRPr lang="en-US" sz="950" dirty="0"/>
          </a:p>
        </p:txBody>
      </p:sp>
      <p:sp>
        <p:nvSpPr>
          <p:cNvPr id="29" name="Text 20"/>
          <p:cNvSpPr/>
          <p:nvPr/>
        </p:nvSpPr>
        <p:spPr>
          <a:xfrm>
            <a:off x="1064300" y="20541377"/>
            <a:ext cx="13118902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Razão de Aspecto (W/H)</a:t>
            </a: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Histograma da proporção largura/altura, destacando a média.</a:t>
            </a:r>
            <a:endParaRPr lang="en-US" sz="950" dirty="0"/>
          </a:p>
        </p:txBody>
      </p:sp>
      <p:pic>
        <p:nvPicPr>
          <p:cNvPr id="30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300" y="21075253"/>
            <a:ext cx="10716458" cy="7637978"/>
          </a:xfrm>
          <a:prstGeom prst="rect">
            <a:avLst/>
          </a:prstGeom>
        </p:spPr>
      </p:pic>
      <p:sp>
        <p:nvSpPr>
          <p:cNvPr id="31" name="Shape 21"/>
          <p:cNvSpPr/>
          <p:nvPr/>
        </p:nvSpPr>
        <p:spPr>
          <a:xfrm>
            <a:off x="431959" y="28975169"/>
            <a:ext cx="13766483" cy="5012888"/>
          </a:xfrm>
          <a:prstGeom prst="roundRect">
            <a:avLst>
              <a:gd name="adj" fmla="val 3694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32" name="Shape 22"/>
          <p:cNvSpPr/>
          <p:nvPr/>
        </p:nvSpPr>
        <p:spPr>
          <a:xfrm>
            <a:off x="447199" y="28990409"/>
            <a:ext cx="493752" cy="4982408"/>
          </a:xfrm>
          <a:prstGeom prst="roundRect">
            <a:avLst>
              <a:gd name="adj" fmla="val 3379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33" name="Image 8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504" y="31365825"/>
            <a:ext cx="185142" cy="231458"/>
          </a:xfrm>
          <a:prstGeom prst="rect">
            <a:avLst/>
          </a:prstGeom>
        </p:spPr>
      </p:pic>
      <p:sp>
        <p:nvSpPr>
          <p:cNvPr id="34" name="Text 23"/>
          <p:cNvSpPr/>
          <p:nvPr/>
        </p:nvSpPr>
        <p:spPr>
          <a:xfrm>
            <a:off x="1064300" y="29113758"/>
            <a:ext cx="732686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Matriz de CorrelaçãoMapa de calor mostrando a correlação entre largura, altura e número de classes (quando disponível).</a:t>
            </a:r>
            <a:endParaRPr lang="en-US" sz="1050" dirty="0"/>
          </a:p>
        </p:txBody>
      </p:sp>
      <p:pic>
        <p:nvPicPr>
          <p:cNvPr id="35" name="Image 9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4300" y="29595485"/>
            <a:ext cx="4846439" cy="4253984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153893E9-3CDB-B570-CD61-DD204BE82178}"/>
              </a:ext>
            </a:extLst>
          </p:cNvPr>
          <p:cNvSpPr/>
          <p:nvPr/>
        </p:nvSpPr>
        <p:spPr>
          <a:xfrm>
            <a:off x="12092988" y="7202566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75413" y="2529483"/>
            <a:ext cx="11079574" cy="53649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7256A57-B639-6AD2-FFCC-58BFBBD068BD}"/>
              </a:ext>
            </a:extLst>
          </p:cNvPr>
          <p:cNvSpPr/>
          <p:nvPr/>
        </p:nvSpPr>
        <p:spPr>
          <a:xfrm>
            <a:off x="12192000" y="7210823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hape 7"/>
          <p:cNvSpPr/>
          <p:nvPr/>
        </p:nvSpPr>
        <p:spPr>
          <a:xfrm>
            <a:off x="1717089" y="109142"/>
            <a:ext cx="10698698" cy="2363272"/>
          </a:xfrm>
          <a:prstGeom prst="roundRect">
            <a:avLst>
              <a:gd name="adj" fmla="val 7242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2" name="Shape 8"/>
          <p:cNvSpPr/>
          <p:nvPr/>
        </p:nvSpPr>
        <p:spPr>
          <a:xfrm>
            <a:off x="1732329" y="124382"/>
            <a:ext cx="445862" cy="2335101"/>
          </a:xfrm>
          <a:prstGeom prst="roundRect">
            <a:avLst>
              <a:gd name="adj" fmla="val 3379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633" y="1271907"/>
            <a:ext cx="168079" cy="21392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2349429" y="247731"/>
            <a:ext cx="11846475" cy="3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Formatos das Imagens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Proporção dos formatos de arquivo de imagem (ex.: JPG, PNG).</a:t>
            </a:r>
            <a:endParaRPr lang="en-US" sz="1200" dirty="0"/>
          </a:p>
        </p:txBody>
      </p:sp>
      <p:sp>
        <p:nvSpPr>
          <p:cNvPr id="15" name="Text 10"/>
          <p:cNvSpPr/>
          <p:nvPr/>
        </p:nvSpPr>
        <p:spPr>
          <a:xfrm>
            <a:off x="2349429" y="685881"/>
            <a:ext cx="11846475" cy="3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Formatos dos Labels/Shapes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Distribuição dos formatos de arquivos de anotação disponíveis (ou indicação de ausência).</a:t>
            </a:r>
            <a:endParaRPr lang="en-US" sz="12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430" y="1124031"/>
            <a:ext cx="2501411" cy="1208707"/>
          </a:xfrm>
          <a:prstGeom prst="rect">
            <a:avLst/>
          </a:prstGeom>
        </p:spPr>
      </p:pic>
      <p:sp>
        <p:nvSpPr>
          <p:cNvPr id="17" name="Shape 11"/>
          <p:cNvSpPr/>
          <p:nvPr/>
        </p:nvSpPr>
        <p:spPr>
          <a:xfrm>
            <a:off x="1701849" y="2555649"/>
            <a:ext cx="10698698" cy="5354557"/>
          </a:xfrm>
          <a:prstGeom prst="roundRect">
            <a:avLst>
              <a:gd name="adj" fmla="val 3196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 sz="1200"/>
          </a:p>
        </p:txBody>
      </p:sp>
      <p:sp>
        <p:nvSpPr>
          <p:cNvPr id="18" name="Shape 12"/>
          <p:cNvSpPr/>
          <p:nvPr/>
        </p:nvSpPr>
        <p:spPr>
          <a:xfrm>
            <a:off x="1717089" y="2570889"/>
            <a:ext cx="445862" cy="5326386"/>
          </a:xfrm>
          <a:prstGeom prst="roundRect">
            <a:avLst>
              <a:gd name="adj" fmla="val 3379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1393" y="5336592"/>
            <a:ext cx="168079" cy="213923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2334189" y="2694238"/>
            <a:ext cx="11846475" cy="3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Qualidade dos Dados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Quantidade de imagens válidas, corrompidas e sem classes, com percentuais.</a:t>
            </a:r>
            <a:endParaRPr lang="en-US" sz="1200" dirty="0"/>
          </a:p>
        </p:txBody>
      </p:sp>
      <p:sp>
        <p:nvSpPr>
          <p:cNvPr id="21" name="Text 14"/>
          <p:cNvSpPr/>
          <p:nvPr/>
        </p:nvSpPr>
        <p:spPr>
          <a:xfrm>
            <a:off x="2334189" y="3132388"/>
            <a:ext cx="11846475" cy="3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Duplicatas no Dataset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Proporção de imagens únicas e duplicadas (ou mensagem de ausência de duplicatas).</a:t>
            </a:r>
            <a:endParaRPr lang="en-US" sz="1200" dirty="0"/>
          </a:p>
        </p:txBody>
      </p:sp>
      <p:pic>
        <p:nvPicPr>
          <p:cNvPr id="22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4190" y="3666264"/>
            <a:ext cx="9728826" cy="419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189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959" y="339447"/>
            <a:ext cx="937748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🧪</a:t>
            </a:r>
            <a:r>
              <a:rPr lang="en-US" sz="1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 EXECUTANDO TESTE DE MÉTRICAS COM CLOTHING DATASET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431959" y="929164"/>
            <a:ext cx="2444805" cy="23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Testando com 10 imagens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31959" y="1265515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==================================================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31959" y="1601867"/>
            <a:ext cx="13766483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Usando DataFrame: 2098 </a:t>
            </a: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registros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431958" y="1942268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Testando diferentes tipos de simulação: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3629624" y="2386486"/>
            <a:ext cx="92512" cy="3243228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 sz="1200"/>
          </a:p>
        </p:txBody>
      </p:sp>
      <p:sp>
        <p:nvSpPr>
          <p:cNvPr id="8" name="Shape 6"/>
          <p:cNvSpPr/>
          <p:nvPr/>
        </p:nvSpPr>
        <p:spPr>
          <a:xfrm>
            <a:off x="3391909" y="2959425"/>
            <a:ext cx="386601" cy="45719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 sz="1200"/>
          </a:p>
        </p:txBody>
      </p:sp>
      <p:sp>
        <p:nvSpPr>
          <p:cNvPr id="9" name="Shape 7"/>
          <p:cNvSpPr/>
          <p:nvPr/>
        </p:nvSpPr>
        <p:spPr>
          <a:xfrm>
            <a:off x="3577230" y="2900903"/>
            <a:ext cx="144906" cy="142877"/>
          </a:xfrm>
          <a:prstGeom prst="roundRect">
            <a:avLst>
              <a:gd name="adj" fmla="val 494206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 sz="1200"/>
          </a:p>
        </p:txBody>
      </p:sp>
      <p:sp>
        <p:nvSpPr>
          <p:cNvPr id="10" name="Text 8"/>
          <p:cNvSpPr/>
          <p:nvPr/>
        </p:nvSpPr>
        <p:spPr>
          <a:xfrm>
            <a:off x="215368" y="2506028"/>
            <a:ext cx="16287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 Segmentação Perfeita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50446" y="2706272"/>
            <a:ext cx="2455479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Simulando segmentação </a:t>
            </a: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tipo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</a:t>
            </a:r>
          </a:p>
          <a:p>
            <a:pPr marL="0" indent="0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'perfeita' 10 imagens simuladas geradas Imagem 1 -   </a:t>
            </a:r>
          </a:p>
          <a:p>
            <a:pPr marL="0" indent="0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Dice: 1.0000, Fit: 1.0000, Size: 1.0000, Position: 1.0000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3990029" y="3391196"/>
            <a:ext cx="3176707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Segmentação com Erosão (menor que ideal)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3990029" y="3629792"/>
            <a:ext cx="2609356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Simulando segmentação </a:t>
            </a: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tipo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</a:t>
            </a:r>
          </a:p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'erosao' 10 imagens simuladas geradas Imagem 1 Dice: 0.9855, Fit: 0.9714, Size: 1.0000, Position: 1.0000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0" y="4258110"/>
            <a:ext cx="335637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 Segmentação com Dilatação (maior que ideal)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31959" y="4487148"/>
            <a:ext cx="2824369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Simulando segmentação </a:t>
            </a: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tipo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</a:t>
            </a:r>
          </a:p>
          <a:p>
            <a:pPr marL="0" indent="0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'dilatacao' 10 imagens simuladas </a:t>
            </a: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geradas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</a:p>
          <a:p>
            <a:pPr marL="0" indent="0">
              <a:lnSpc>
                <a:spcPts val="1550"/>
              </a:lnSpc>
              <a:buNone/>
            </a:pP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Imagem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1 - Dice: 0.9857, Fit: 0.9718, Size: 1.0000, Position: 1.0000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385703" y="6920626"/>
            <a:ext cx="6415790" cy="6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AVALIAÇÃO COMPLETA - Segmentação Perfeita (10 imagens): </a:t>
            </a:r>
          </a:p>
          <a:p>
            <a:pPr marL="0" indent="0" algn="l">
              <a:lnSpc>
                <a:spcPts val="1550"/>
              </a:lnSpc>
              <a:buNone/>
            </a:pP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Avaliando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10 pares de imagens... </a:t>
            </a:r>
          </a:p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Dice médio: 1.0000 ± 0.0000 Fit médio: 1.0000 ± 0.0000</a:t>
            </a:r>
          </a:p>
          <a:p>
            <a:pPr marL="0" indent="0" algn="l">
              <a:lnSpc>
                <a:spcPts val="15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Size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médio: 1.0000 ± 0.0000 Position médio: 1.0000 ± 0.0000</a:t>
            </a:r>
            <a:endParaRPr lang="en-US" sz="1200" dirty="0"/>
          </a:p>
        </p:txBody>
      </p:sp>
      <p:sp>
        <p:nvSpPr>
          <p:cNvPr id="23" name="Text 20"/>
          <p:cNvSpPr/>
          <p:nvPr/>
        </p:nvSpPr>
        <p:spPr>
          <a:xfrm>
            <a:off x="431959" y="10383322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95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FFACCEE-A377-93C9-728A-A4C94AA56F4B}"/>
              </a:ext>
            </a:extLst>
          </p:cNvPr>
          <p:cNvSpPr/>
          <p:nvPr/>
        </p:nvSpPr>
        <p:spPr>
          <a:xfrm>
            <a:off x="12111789" y="7229914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Shape 6">
            <a:extLst>
              <a:ext uri="{FF2B5EF4-FFF2-40B4-BE49-F238E27FC236}">
                <a16:creationId xmlns:a16="http://schemas.microsoft.com/office/drawing/2014/main" id="{CD1E08BC-25BA-7592-CEC3-F614FCFC84F0}"/>
              </a:ext>
            </a:extLst>
          </p:cNvPr>
          <p:cNvSpPr/>
          <p:nvPr/>
        </p:nvSpPr>
        <p:spPr>
          <a:xfrm>
            <a:off x="3391909" y="4717248"/>
            <a:ext cx="386601" cy="45719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 sz="1200"/>
          </a:p>
        </p:txBody>
      </p:sp>
      <p:sp>
        <p:nvSpPr>
          <p:cNvPr id="22" name="Shape 7">
            <a:extLst>
              <a:ext uri="{FF2B5EF4-FFF2-40B4-BE49-F238E27FC236}">
                <a16:creationId xmlns:a16="http://schemas.microsoft.com/office/drawing/2014/main" id="{CFBDA415-7D3A-F9CA-DB1A-196BA9BCB021}"/>
              </a:ext>
            </a:extLst>
          </p:cNvPr>
          <p:cNvSpPr/>
          <p:nvPr/>
        </p:nvSpPr>
        <p:spPr>
          <a:xfrm>
            <a:off x="3577230" y="4658726"/>
            <a:ext cx="144906" cy="142877"/>
          </a:xfrm>
          <a:prstGeom prst="roundRect">
            <a:avLst>
              <a:gd name="adj" fmla="val 494206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 sz="1200"/>
          </a:p>
        </p:txBody>
      </p:sp>
      <p:sp>
        <p:nvSpPr>
          <p:cNvPr id="24" name="Shape 6">
            <a:extLst>
              <a:ext uri="{FF2B5EF4-FFF2-40B4-BE49-F238E27FC236}">
                <a16:creationId xmlns:a16="http://schemas.microsoft.com/office/drawing/2014/main" id="{A949E266-B496-978C-EB68-1D73765BA2DF}"/>
              </a:ext>
            </a:extLst>
          </p:cNvPr>
          <p:cNvSpPr/>
          <p:nvPr/>
        </p:nvSpPr>
        <p:spPr>
          <a:xfrm rot="10800000">
            <a:off x="3528863" y="3817314"/>
            <a:ext cx="386601" cy="45719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 sz="1200"/>
          </a:p>
        </p:txBody>
      </p:sp>
      <p:sp>
        <p:nvSpPr>
          <p:cNvPr id="25" name="Shape 7">
            <a:extLst>
              <a:ext uri="{FF2B5EF4-FFF2-40B4-BE49-F238E27FC236}">
                <a16:creationId xmlns:a16="http://schemas.microsoft.com/office/drawing/2014/main" id="{624BE491-369D-A887-2AA4-8450B1C82979}"/>
              </a:ext>
            </a:extLst>
          </p:cNvPr>
          <p:cNvSpPr/>
          <p:nvPr/>
        </p:nvSpPr>
        <p:spPr>
          <a:xfrm rot="10800000">
            <a:off x="3603427" y="3758792"/>
            <a:ext cx="144906" cy="142877"/>
          </a:xfrm>
          <a:prstGeom prst="roundRect">
            <a:avLst>
              <a:gd name="adj" fmla="val 494206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 sz="1200"/>
          </a:p>
        </p:txBody>
      </p:sp>
      <p:sp>
        <p:nvSpPr>
          <p:cNvPr id="26" name="Text 19">
            <a:extLst>
              <a:ext uri="{FF2B5EF4-FFF2-40B4-BE49-F238E27FC236}">
                <a16:creationId xmlns:a16="http://schemas.microsoft.com/office/drawing/2014/main" id="{D343F00B-13EB-2887-2776-A100F22F997F}"/>
              </a:ext>
            </a:extLst>
          </p:cNvPr>
          <p:cNvSpPr/>
          <p:nvPr/>
        </p:nvSpPr>
        <p:spPr>
          <a:xfrm>
            <a:off x="7121752" y="357303"/>
            <a:ext cx="2167269" cy="288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Plotando 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gráficos</a:t>
            </a: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das métricas...</a:t>
            </a:r>
            <a:endParaRPr lang="en-US" sz="950" dirty="0"/>
          </a:p>
        </p:txBody>
      </p:sp>
      <p:pic>
        <p:nvPicPr>
          <p:cNvPr id="27" name="Image 0" descr="preencoded.png">
            <a:extLst>
              <a:ext uri="{FF2B5EF4-FFF2-40B4-BE49-F238E27FC236}">
                <a16:creationId xmlns:a16="http://schemas.microsoft.com/office/drawing/2014/main" id="{4D6F04E6-2C9A-52C7-B40A-DC671FBDC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7232" y="669997"/>
            <a:ext cx="7225156" cy="286096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315C42D-F843-89B9-5C8A-A5E2A8DA51D0}"/>
              </a:ext>
            </a:extLst>
          </p:cNvPr>
          <p:cNvSpPr txBox="1"/>
          <p:nvPr/>
        </p:nvSpPr>
        <p:spPr>
          <a:xfrm>
            <a:off x="7062210" y="3640473"/>
            <a:ext cx="7315200" cy="286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Visualizando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primeira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imagem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...</a:t>
            </a:r>
            <a:endParaRPr lang="en-US" sz="1200" dirty="0"/>
          </a:p>
        </p:txBody>
      </p:sp>
      <p:pic>
        <p:nvPicPr>
          <p:cNvPr id="30" name="Image 1" descr="preencoded.png">
            <a:extLst>
              <a:ext uri="{FF2B5EF4-FFF2-40B4-BE49-F238E27FC236}">
                <a16:creationId xmlns:a16="http://schemas.microsoft.com/office/drawing/2014/main" id="{71725681-DAC2-0059-86B4-4BE9CABA3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5126" y="4036021"/>
            <a:ext cx="7217261" cy="39983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B97D1-DDA6-62BB-7148-7EDC7B8C90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4D0840F-B6BC-E127-19A0-5F4E60DBC3F4}"/>
              </a:ext>
            </a:extLst>
          </p:cNvPr>
          <p:cNvSpPr/>
          <p:nvPr/>
        </p:nvSpPr>
        <p:spPr>
          <a:xfrm>
            <a:off x="431959" y="339447"/>
            <a:ext cx="937748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🧪</a:t>
            </a: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 EXECUTANDO TESTE DE MÉTRICAS COM CLOTHING DATASET</a:t>
            </a:r>
            <a:endParaRPr lang="en-US" sz="2150" dirty="0"/>
          </a:p>
        </p:txBody>
      </p:sp>
      <p:sp>
        <p:nvSpPr>
          <p:cNvPr id="23" name="Text 20">
            <a:extLst>
              <a:ext uri="{FF2B5EF4-FFF2-40B4-BE49-F238E27FC236}">
                <a16:creationId xmlns:a16="http://schemas.microsoft.com/office/drawing/2014/main" id="{01D33A63-4724-6A78-3A1D-F2CC6710AC86}"/>
              </a:ext>
            </a:extLst>
          </p:cNvPr>
          <p:cNvSpPr/>
          <p:nvPr/>
        </p:nvSpPr>
        <p:spPr>
          <a:xfrm>
            <a:off x="431959" y="10383322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950" dirty="0"/>
          </a:p>
        </p:txBody>
      </p:sp>
      <p:sp>
        <p:nvSpPr>
          <p:cNvPr id="26" name="Text 22">
            <a:extLst>
              <a:ext uri="{FF2B5EF4-FFF2-40B4-BE49-F238E27FC236}">
                <a16:creationId xmlns:a16="http://schemas.microsoft.com/office/drawing/2014/main" id="{9F841B9E-6D27-F85E-BC00-BD2BA8A9A3E3}"/>
              </a:ext>
            </a:extLst>
          </p:cNvPr>
          <p:cNvSpPr/>
          <p:nvPr/>
        </p:nvSpPr>
        <p:spPr>
          <a:xfrm>
            <a:off x="424339" y="570726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950" dirty="0"/>
          </a:p>
        </p:txBody>
      </p:sp>
      <p:sp>
        <p:nvSpPr>
          <p:cNvPr id="27" name="Text 23">
            <a:extLst>
              <a:ext uri="{FF2B5EF4-FFF2-40B4-BE49-F238E27FC236}">
                <a16:creationId xmlns:a16="http://schemas.microsoft.com/office/drawing/2014/main" id="{3556164E-5176-DBE9-CD26-817815A7D0EE}"/>
              </a:ext>
            </a:extLst>
          </p:cNvPr>
          <p:cNvSpPr/>
          <p:nvPr/>
        </p:nvSpPr>
        <p:spPr>
          <a:xfrm>
            <a:off x="424339" y="90707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Teste com 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diferentes</a:t>
            </a: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simulações:</a:t>
            </a:r>
            <a:endParaRPr lang="en-US" sz="950" dirty="0"/>
          </a:p>
        </p:txBody>
      </p:sp>
      <p:sp>
        <p:nvSpPr>
          <p:cNvPr id="28" name="Shape 24">
            <a:extLst>
              <a:ext uri="{FF2B5EF4-FFF2-40B4-BE49-F238E27FC236}">
                <a16:creationId xmlns:a16="http://schemas.microsoft.com/office/drawing/2014/main" id="{F7A31F01-26E8-E392-DE07-B8DDA523DB47}"/>
              </a:ext>
            </a:extLst>
          </p:cNvPr>
          <p:cNvSpPr/>
          <p:nvPr/>
        </p:nvSpPr>
        <p:spPr>
          <a:xfrm>
            <a:off x="424339" y="1382256"/>
            <a:ext cx="6732746" cy="721995"/>
          </a:xfrm>
          <a:prstGeom prst="roundRect">
            <a:avLst>
              <a:gd name="adj" fmla="val 25646"/>
            </a:avLst>
          </a:prstGeom>
          <a:solidFill>
            <a:srgbClr val="4D4000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29" name="Image 2" descr="preencoded.png">
            <a:extLst>
              <a:ext uri="{FF2B5EF4-FFF2-40B4-BE49-F238E27FC236}">
                <a16:creationId xmlns:a16="http://schemas.microsoft.com/office/drawing/2014/main" id="{4C621668-2DC7-A728-23A4-EBDE26BB5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8" y="1565612"/>
            <a:ext cx="154305" cy="123349"/>
          </a:xfrm>
          <a:prstGeom prst="rect">
            <a:avLst/>
          </a:prstGeom>
        </p:spPr>
      </p:pic>
      <p:sp>
        <p:nvSpPr>
          <p:cNvPr id="30" name="Text 25">
            <a:extLst>
              <a:ext uri="{FF2B5EF4-FFF2-40B4-BE49-F238E27FC236}">
                <a16:creationId xmlns:a16="http://schemas.microsoft.com/office/drawing/2014/main" id="{89FCA03A-676E-A7FB-E7CD-5D41EEA36926}"/>
              </a:ext>
            </a:extLst>
          </p:cNvPr>
          <p:cNvSpPr/>
          <p:nvPr/>
        </p:nvSpPr>
        <p:spPr>
          <a:xfrm>
            <a:off x="825341" y="1536442"/>
            <a:ext cx="6208395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📊</a:t>
            </a:r>
            <a:r>
              <a:rPr lang="en-US" sz="1200" dirty="0">
                <a:solidFill>
                  <a:srgbClr val="FFFFFF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Avaliando segmentação com EROSÃO: Avaliando 10 pares de imagens... Dice: 0.9876, Fit: 0.9756 Size: 1.0000, Position: 1.0000</a:t>
            </a:r>
            <a:endParaRPr lang="en-US" sz="1200" dirty="0"/>
          </a:p>
        </p:txBody>
      </p:sp>
      <p:sp>
        <p:nvSpPr>
          <p:cNvPr id="31" name="Shape 26">
            <a:extLst>
              <a:ext uri="{FF2B5EF4-FFF2-40B4-BE49-F238E27FC236}">
                <a16:creationId xmlns:a16="http://schemas.microsoft.com/office/drawing/2014/main" id="{3C40E4D9-2A92-F5B6-5A71-3CAFE8CE90A8}"/>
              </a:ext>
            </a:extLst>
          </p:cNvPr>
          <p:cNvSpPr/>
          <p:nvPr/>
        </p:nvSpPr>
        <p:spPr>
          <a:xfrm>
            <a:off x="7465695" y="1382256"/>
            <a:ext cx="6732746" cy="721995"/>
          </a:xfrm>
          <a:prstGeom prst="roundRect">
            <a:avLst>
              <a:gd name="adj" fmla="val 25646"/>
            </a:avLst>
          </a:prstGeom>
          <a:solidFill>
            <a:srgbClr val="4D4000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32" name="Image 3" descr="preencoded.png">
            <a:extLst>
              <a:ext uri="{FF2B5EF4-FFF2-40B4-BE49-F238E27FC236}">
                <a16:creationId xmlns:a16="http://schemas.microsoft.com/office/drawing/2014/main" id="{E90D0FF1-44AD-833D-2B4A-A6E14256A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044" y="1565612"/>
            <a:ext cx="154305" cy="123349"/>
          </a:xfrm>
          <a:prstGeom prst="rect">
            <a:avLst/>
          </a:prstGeom>
        </p:spPr>
      </p:pic>
      <p:sp>
        <p:nvSpPr>
          <p:cNvPr id="33" name="Text 27">
            <a:extLst>
              <a:ext uri="{FF2B5EF4-FFF2-40B4-BE49-F238E27FC236}">
                <a16:creationId xmlns:a16="http://schemas.microsoft.com/office/drawing/2014/main" id="{566A0C6B-9F5C-89AB-B8C4-8419E3317B66}"/>
              </a:ext>
            </a:extLst>
          </p:cNvPr>
          <p:cNvSpPr/>
          <p:nvPr/>
        </p:nvSpPr>
        <p:spPr>
          <a:xfrm>
            <a:off x="7866698" y="1536442"/>
            <a:ext cx="6208395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📊</a:t>
            </a:r>
            <a:r>
              <a:rPr lang="en-US" sz="1200" dirty="0">
                <a:solidFill>
                  <a:srgbClr val="FFFFFF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Avaliando segmentação com DILATAÇÃO: Avaliando 10 pares de imagens... Dice: 0.9877, Fit: 0.9758 Size: 1.0000, Position: 1.0000</a:t>
            </a:r>
            <a:endParaRPr lang="en-US" sz="1200" dirty="0"/>
          </a:p>
        </p:txBody>
      </p:sp>
      <p:sp>
        <p:nvSpPr>
          <p:cNvPr id="34" name="Text 28">
            <a:extLst>
              <a:ext uri="{FF2B5EF4-FFF2-40B4-BE49-F238E27FC236}">
                <a16:creationId xmlns:a16="http://schemas.microsoft.com/office/drawing/2014/main" id="{E7C6F84E-669A-65B7-7F9B-5129091AD5C8}"/>
              </a:ext>
            </a:extLst>
          </p:cNvPr>
          <p:cNvSpPr/>
          <p:nvPr/>
        </p:nvSpPr>
        <p:spPr>
          <a:xfrm>
            <a:off x="424339" y="2381904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Comparando todas as simulações:</a:t>
            </a:r>
            <a:endParaRPr lang="en-US" sz="1400" dirty="0"/>
          </a:p>
        </p:txBody>
      </p:sp>
      <p:pic>
        <p:nvPicPr>
          <p:cNvPr id="35" name="Image 4" descr="preencoded.png">
            <a:extLst>
              <a:ext uri="{FF2B5EF4-FFF2-40B4-BE49-F238E27FC236}">
                <a16:creationId xmlns:a16="http://schemas.microsoft.com/office/drawing/2014/main" id="{850F2A43-B02C-1C05-F9DB-3A302588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339" y="2718256"/>
            <a:ext cx="7442359" cy="4944797"/>
          </a:xfrm>
          <a:prstGeom prst="rect">
            <a:avLst/>
          </a:prstGeom>
        </p:spPr>
      </p:pic>
      <p:sp>
        <p:nvSpPr>
          <p:cNvPr id="36" name="Text 29">
            <a:extLst>
              <a:ext uri="{FF2B5EF4-FFF2-40B4-BE49-F238E27FC236}">
                <a16:creationId xmlns:a16="http://schemas.microsoft.com/office/drawing/2014/main" id="{899634AB-B6B9-BB4F-CAC2-889C20214C9D}"/>
              </a:ext>
            </a:extLst>
          </p:cNvPr>
          <p:cNvSpPr/>
          <p:nvPr/>
        </p:nvSpPr>
        <p:spPr>
          <a:xfrm>
            <a:off x="424339" y="8952011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950" dirty="0"/>
          </a:p>
        </p:txBody>
      </p:sp>
      <p:sp>
        <p:nvSpPr>
          <p:cNvPr id="37" name="Text 30">
            <a:extLst>
              <a:ext uri="{FF2B5EF4-FFF2-40B4-BE49-F238E27FC236}">
                <a16:creationId xmlns:a16="http://schemas.microsoft.com/office/drawing/2014/main" id="{ABE58469-E947-D1B4-40F6-0657ACD2E765}"/>
              </a:ext>
            </a:extLst>
          </p:cNvPr>
          <p:cNvSpPr/>
          <p:nvPr/>
        </p:nvSpPr>
        <p:spPr>
          <a:xfrm>
            <a:off x="8226930" y="4230953"/>
            <a:ext cx="2810180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métricas estão funcionando corretamente:</a:t>
            </a:r>
            <a:endParaRPr lang="en-US" sz="1600" dirty="0"/>
          </a:p>
        </p:txBody>
      </p:sp>
      <p:sp>
        <p:nvSpPr>
          <p:cNvPr id="39" name="Text 32">
            <a:extLst>
              <a:ext uri="{FF2B5EF4-FFF2-40B4-BE49-F238E27FC236}">
                <a16:creationId xmlns:a16="http://schemas.microsoft.com/office/drawing/2014/main" id="{48AE301B-627F-AF56-1092-E8E54E48CBA8}"/>
              </a:ext>
            </a:extLst>
          </p:cNvPr>
          <p:cNvSpPr/>
          <p:nvPr/>
        </p:nvSpPr>
        <p:spPr>
          <a:xfrm>
            <a:off x="8775792" y="4913530"/>
            <a:ext cx="4300895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1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Segmentação 'Perfeita' = scores próximos de 1.0</a:t>
            </a:r>
            <a:endParaRPr lang="en-US" sz="1600" dirty="0"/>
          </a:p>
        </p:txBody>
      </p:sp>
      <p:sp>
        <p:nvSpPr>
          <p:cNvPr id="41" name="Text 34">
            <a:extLst>
              <a:ext uri="{FF2B5EF4-FFF2-40B4-BE49-F238E27FC236}">
                <a16:creationId xmlns:a16="http://schemas.microsoft.com/office/drawing/2014/main" id="{4A3EFFE2-026C-21AD-BB47-9F37BFCA3D91}"/>
              </a:ext>
            </a:extLst>
          </p:cNvPr>
          <p:cNvSpPr/>
          <p:nvPr/>
        </p:nvSpPr>
        <p:spPr>
          <a:xfrm>
            <a:off x="8775793" y="5462992"/>
            <a:ext cx="4300895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1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Erosão = scores menores (especialmente Size)</a:t>
            </a:r>
            <a:endParaRPr lang="en-US" sz="1600" dirty="0"/>
          </a:p>
        </p:txBody>
      </p:sp>
      <p:sp>
        <p:nvSpPr>
          <p:cNvPr id="43" name="Text 36">
            <a:extLst>
              <a:ext uri="{FF2B5EF4-FFF2-40B4-BE49-F238E27FC236}">
                <a16:creationId xmlns:a16="http://schemas.microsoft.com/office/drawing/2014/main" id="{1AA1F32C-AEA6-0C2D-2FC0-8C2EDEF89919}"/>
              </a:ext>
            </a:extLst>
          </p:cNvPr>
          <p:cNvSpPr/>
          <p:nvPr/>
        </p:nvSpPr>
        <p:spPr>
          <a:xfrm>
            <a:off x="8775793" y="6007071"/>
            <a:ext cx="4301014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15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Dilatação = scores menores (especialmente Size)</a:t>
            </a:r>
            <a:endParaRPr lang="en-US" sz="16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F227E2E9-14F9-B17A-9DBA-00007736047B}"/>
              </a:ext>
            </a:extLst>
          </p:cNvPr>
          <p:cNvSpPr/>
          <p:nvPr/>
        </p:nvSpPr>
        <p:spPr>
          <a:xfrm>
            <a:off x="12111789" y="7229914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8024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3C1174-D2D2-A7CE-F5D6-72E8DD95C5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8">
            <a:extLst>
              <a:ext uri="{FF2B5EF4-FFF2-40B4-BE49-F238E27FC236}">
                <a16:creationId xmlns:a16="http://schemas.microsoft.com/office/drawing/2014/main" id="{C81EF234-24F9-F155-DEB6-8B61F38BA04B}"/>
              </a:ext>
            </a:extLst>
          </p:cNvPr>
          <p:cNvSpPr/>
          <p:nvPr/>
        </p:nvSpPr>
        <p:spPr>
          <a:xfrm>
            <a:off x="431958" y="3874174"/>
            <a:ext cx="6571007" cy="1176735"/>
          </a:xfrm>
          <a:prstGeom prst="roundRect">
            <a:avLst>
              <a:gd name="adj" fmla="val 15412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40" name="Shape 9">
            <a:extLst>
              <a:ext uri="{FF2B5EF4-FFF2-40B4-BE49-F238E27FC236}">
                <a16:creationId xmlns:a16="http://schemas.microsoft.com/office/drawing/2014/main" id="{AD999EDA-3110-FCA3-32BC-DC289012E472}"/>
              </a:ext>
            </a:extLst>
          </p:cNvPr>
          <p:cNvSpPr/>
          <p:nvPr/>
        </p:nvSpPr>
        <p:spPr>
          <a:xfrm>
            <a:off x="446548" y="3889099"/>
            <a:ext cx="279241" cy="1146883"/>
          </a:xfrm>
          <a:prstGeom prst="roundRect">
            <a:avLst>
              <a:gd name="adj" fmla="val 3379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9226B6A6-E013-3BA8-6BDA-C3797CD192FA}"/>
              </a:ext>
            </a:extLst>
          </p:cNvPr>
          <p:cNvSpPr/>
          <p:nvPr/>
        </p:nvSpPr>
        <p:spPr>
          <a:xfrm>
            <a:off x="431959" y="339447"/>
            <a:ext cx="478369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Análise Detalhada do DataFrame</a:t>
            </a:r>
            <a:endParaRPr lang="en-US" sz="21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806D5C5-6912-F1E6-8983-DC0ABB6C7E5C}"/>
              </a:ext>
            </a:extLst>
          </p:cNvPr>
          <p:cNvSpPr/>
          <p:nvPr/>
        </p:nvSpPr>
        <p:spPr>
          <a:xfrm>
            <a:off x="431959" y="929164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Uma visão aprofundada da estrutura, integridade e distribuição dos dados, crucial para a próxima fase de desenvolvimento e otimização do pipeline.</a:t>
            </a:r>
            <a:endParaRPr lang="en-US" sz="14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C9885824-8A09-C16E-D3E4-9DE92AFAA8B5}"/>
              </a:ext>
            </a:extLst>
          </p:cNvPr>
          <p:cNvSpPr/>
          <p:nvPr/>
        </p:nvSpPr>
        <p:spPr>
          <a:xfrm>
            <a:off x="431959" y="1265515"/>
            <a:ext cx="9722694" cy="1176735"/>
          </a:xfrm>
          <a:prstGeom prst="roundRect">
            <a:avLst>
              <a:gd name="adj" fmla="val 15412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74180951-DD91-9A01-14AA-193848A7F2B3}"/>
              </a:ext>
            </a:extLst>
          </p:cNvPr>
          <p:cNvSpPr/>
          <p:nvPr/>
        </p:nvSpPr>
        <p:spPr>
          <a:xfrm>
            <a:off x="447199" y="1280755"/>
            <a:ext cx="279241" cy="1146883"/>
          </a:xfrm>
          <a:prstGeom prst="roundRect">
            <a:avLst>
              <a:gd name="adj" fmla="val 3379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0F1C715F-9BE6-955D-5F37-DC6105AE0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07" y="1695569"/>
            <a:ext cx="181332" cy="226695"/>
          </a:xfrm>
          <a:prstGeom prst="rect">
            <a:avLst/>
          </a:prstGeom>
        </p:spPr>
      </p:pic>
      <p:sp>
        <p:nvSpPr>
          <p:cNvPr id="7" name="Text 4">
            <a:extLst>
              <a:ext uri="{FF2B5EF4-FFF2-40B4-BE49-F238E27FC236}">
                <a16:creationId xmlns:a16="http://schemas.microsoft.com/office/drawing/2014/main" id="{95918F31-6A85-F25F-29C0-9ED9EBB77EFC}"/>
              </a:ext>
            </a:extLst>
          </p:cNvPr>
          <p:cNvSpPr/>
          <p:nvPr/>
        </p:nvSpPr>
        <p:spPr>
          <a:xfrm>
            <a:off x="1064300" y="1404104"/>
            <a:ext cx="936099" cy="167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Visão Geral do Dataset</a:t>
            </a:r>
            <a:endParaRPr lang="en-US" sz="12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0E5CFC0D-1965-31E4-7069-08D8D9863437}"/>
              </a:ext>
            </a:extLst>
          </p:cNvPr>
          <p:cNvSpPr/>
          <p:nvPr/>
        </p:nvSpPr>
        <p:spPr>
          <a:xfrm>
            <a:off x="1064300" y="1649612"/>
            <a:ext cx="7419371" cy="193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Dimensões: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2098 linhas, 15 colunas.</a:t>
            </a:r>
            <a:endParaRPr lang="en-US" sz="12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CC53C4AB-97A4-7521-A6EE-7494E969274F}"/>
              </a:ext>
            </a:extLst>
          </p:cNvPr>
          <p:cNvSpPr/>
          <p:nvPr/>
        </p:nvSpPr>
        <p:spPr>
          <a:xfrm>
            <a:off x="1064300" y="1890237"/>
            <a:ext cx="7419371" cy="193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Memória: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1.23 MB.</a:t>
            </a:r>
            <a:endParaRPr lang="en-US" sz="120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769F8A98-6160-8718-8DA5-3FEC18DF9164}"/>
              </a:ext>
            </a:extLst>
          </p:cNvPr>
          <p:cNvSpPr/>
          <p:nvPr/>
        </p:nvSpPr>
        <p:spPr>
          <a:xfrm>
            <a:off x="1064300" y="2130863"/>
            <a:ext cx="7419371" cy="193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Tipos de Dados: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Predominantemente 'object' (strings para caminhos), 'int64' (numéricos) e 'bool' (booleanos).</a:t>
            </a:r>
            <a:endParaRPr lang="en-US" sz="1200" dirty="0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26A75CFC-5FA3-5955-DFCB-5048F233B1FF}"/>
              </a:ext>
            </a:extLst>
          </p:cNvPr>
          <p:cNvSpPr/>
          <p:nvPr/>
        </p:nvSpPr>
        <p:spPr>
          <a:xfrm>
            <a:off x="431959" y="2590324"/>
            <a:ext cx="6571007" cy="1176735"/>
          </a:xfrm>
          <a:prstGeom prst="roundRect">
            <a:avLst>
              <a:gd name="adj" fmla="val 15412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2" name="Shape 9">
            <a:extLst>
              <a:ext uri="{FF2B5EF4-FFF2-40B4-BE49-F238E27FC236}">
                <a16:creationId xmlns:a16="http://schemas.microsoft.com/office/drawing/2014/main" id="{0EDA76B4-C213-AD94-3A5D-1A41E64BE662}"/>
              </a:ext>
            </a:extLst>
          </p:cNvPr>
          <p:cNvSpPr/>
          <p:nvPr/>
        </p:nvSpPr>
        <p:spPr>
          <a:xfrm>
            <a:off x="447199" y="2605564"/>
            <a:ext cx="279241" cy="1146883"/>
          </a:xfrm>
          <a:prstGeom prst="roundRect">
            <a:avLst>
              <a:gd name="adj" fmla="val 3379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06816A4F-3C75-1C46-CA97-7675C06C0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07" y="3020377"/>
            <a:ext cx="181332" cy="226695"/>
          </a:xfrm>
          <a:prstGeom prst="rect">
            <a:avLst/>
          </a:prstGeom>
        </p:spPr>
      </p:pic>
      <p:sp>
        <p:nvSpPr>
          <p:cNvPr id="14" name="Text 10">
            <a:extLst>
              <a:ext uri="{FF2B5EF4-FFF2-40B4-BE49-F238E27FC236}">
                <a16:creationId xmlns:a16="http://schemas.microsoft.com/office/drawing/2014/main" id="{6A7C6C11-B574-CB80-6B92-027DDF47B22F}"/>
              </a:ext>
            </a:extLst>
          </p:cNvPr>
          <p:cNvSpPr/>
          <p:nvPr/>
        </p:nvSpPr>
        <p:spPr>
          <a:xfrm>
            <a:off x="1064300" y="2728913"/>
            <a:ext cx="933877" cy="167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Integridade dos Dados</a:t>
            </a:r>
            <a:endParaRPr lang="en-US" sz="1200" dirty="0"/>
          </a:p>
        </p:txBody>
      </p:sp>
      <p:sp>
        <p:nvSpPr>
          <p:cNvPr id="15" name="Text 11">
            <a:extLst>
              <a:ext uri="{FF2B5EF4-FFF2-40B4-BE49-F238E27FC236}">
                <a16:creationId xmlns:a16="http://schemas.microsoft.com/office/drawing/2014/main" id="{F1B1B096-B059-85CA-25CE-353AE6AC3104}"/>
              </a:ext>
            </a:extLst>
          </p:cNvPr>
          <p:cNvSpPr/>
          <p:nvPr/>
        </p:nvSpPr>
        <p:spPr>
          <a:xfrm>
            <a:off x="1064300" y="2974420"/>
            <a:ext cx="7419371" cy="193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Ausência de Nulos: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Todas as colunas estão completas, sem valores ausentes.</a:t>
            </a:r>
            <a:endParaRPr lang="en-US" sz="1200" dirty="0"/>
          </a:p>
        </p:txBody>
      </p:sp>
      <p:sp>
        <p:nvSpPr>
          <p:cNvPr id="16" name="Text 12">
            <a:extLst>
              <a:ext uri="{FF2B5EF4-FFF2-40B4-BE49-F238E27FC236}">
                <a16:creationId xmlns:a16="http://schemas.microsoft.com/office/drawing/2014/main" id="{4749E15D-1C4B-0ABF-B6EC-C40132A31A0C}"/>
              </a:ext>
            </a:extLst>
          </p:cNvPr>
          <p:cNvSpPr/>
          <p:nvPr/>
        </p:nvSpPr>
        <p:spPr>
          <a:xfrm>
            <a:off x="1064300" y="3215046"/>
            <a:ext cx="7419371" cy="193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Corrompidos: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Nenhuma imagem identificada como corrompida.</a:t>
            </a:r>
            <a:endParaRPr lang="en-US" sz="1200" dirty="0"/>
          </a:p>
        </p:txBody>
      </p:sp>
      <p:sp>
        <p:nvSpPr>
          <p:cNvPr id="17" name="Text 13">
            <a:extLst>
              <a:ext uri="{FF2B5EF4-FFF2-40B4-BE49-F238E27FC236}">
                <a16:creationId xmlns:a16="http://schemas.microsoft.com/office/drawing/2014/main" id="{4CA0C3E0-3DC7-641A-8293-7A2C438EB5DD}"/>
              </a:ext>
            </a:extLst>
          </p:cNvPr>
          <p:cNvSpPr/>
          <p:nvPr/>
        </p:nvSpPr>
        <p:spPr>
          <a:xfrm>
            <a:off x="1064300" y="3455671"/>
            <a:ext cx="7419371" cy="193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Imagens Existentes: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100% dos `image_exists` são True.</a:t>
            </a:r>
            <a:endParaRPr lang="en-US" sz="1200" dirty="0"/>
          </a:p>
        </p:txBody>
      </p:sp>
      <p:pic>
        <p:nvPicPr>
          <p:cNvPr id="20" name="Image 2" descr="preencoded.png">
            <a:extLst>
              <a:ext uri="{FF2B5EF4-FFF2-40B4-BE49-F238E27FC236}">
                <a16:creationId xmlns:a16="http://schemas.microsoft.com/office/drawing/2014/main" id="{10004639-7294-EFBE-8309-5AF317D655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793" y="4349192"/>
            <a:ext cx="181332" cy="226695"/>
          </a:xfrm>
          <a:prstGeom prst="rect">
            <a:avLst/>
          </a:prstGeom>
        </p:spPr>
      </p:pic>
      <p:sp>
        <p:nvSpPr>
          <p:cNvPr id="21" name="Text 16">
            <a:extLst>
              <a:ext uri="{FF2B5EF4-FFF2-40B4-BE49-F238E27FC236}">
                <a16:creationId xmlns:a16="http://schemas.microsoft.com/office/drawing/2014/main" id="{3E5686AD-B4C0-2307-F8BB-4BDFC5A8B943}"/>
              </a:ext>
            </a:extLst>
          </p:cNvPr>
          <p:cNvSpPr/>
          <p:nvPr/>
        </p:nvSpPr>
        <p:spPr>
          <a:xfrm>
            <a:off x="1064301" y="4053721"/>
            <a:ext cx="1062219" cy="167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Disponibilidade de Labels</a:t>
            </a:r>
            <a:endParaRPr lang="en-US" sz="1200" dirty="0"/>
          </a:p>
        </p:txBody>
      </p:sp>
      <p:sp>
        <p:nvSpPr>
          <p:cNvPr id="22" name="Text 17">
            <a:extLst>
              <a:ext uri="{FF2B5EF4-FFF2-40B4-BE49-F238E27FC236}">
                <a16:creationId xmlns:a16="http://schemas.microsoft.com/office/drawing/2014/main" id="{FE327BB3-47F9-8B57-EFDC-7D457EFDB272}"/>
              </a:ext>
            </a:extLst>
          </p:cNvPr>
          <p:cNvSpPr/>
          <p:nvPr/>
        </p:nvSpPr>
        <p:spPr>
          <a:xfrm>
            <a:off x="1064300" y="4299229"/>
            <a:ext cx="7419371" cy="193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proporção de imagens com labels Gold Standard é um fator crítico para o </a:t>
            </a:r>
          </a:p>
          <a:p>
            <a:pPr marL="0" indent="0" algn="l">
              <a:lnSpc>
                <a:spcPts val="1550"/>
              </a:lnSpc>
              <a:buNone/>
            </a:pPr>
            <a:r>
              <a:rPr lang="en-US" sz="120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treinamento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de modelos, quanto mais melhor.</a:t>
            </a:r>
            <a:endParaRPr lang="en-US" sz="120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BAF1817-CDE6-9E37-D3F6-880911526384}"/>
              </a:ext>
            </a:extLst>
          </p:cNvPr>
          <p:cNvSpPr/>
          <p:nvPr/>
        </p:nvSpPr>
        <p:spPr>
          <a:xfrm>
            <a:off x="12141000" y="7223151"/>
            <a:ext cx="2390274" cy="962526"/>
          </a:xfrm>
          <a:prstGeom prst="roundRect">
            <a:avLst/>
          </a:prstGeom>
          <a:solidFill>
            <a:srgbClr val="27272B"/>
          </a:solidFill>
          <a:ln>
            <a:solidFill>
              <a:srgbClr val="2727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Text 25"/>
          <p:cNvSpPr/>
          <p:nvPr/>
        </p:nvSpPr>
        <p:spPr>
          <a:xfrm>
            <a:off x="7400747" y="2896835"/>
            <a:ext cx="6732746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padronização da largura e a variabilidade da altura afetam diretamente o pré-processamento de imagens para modelos de visão computacional.</a:t>
            </a:r>
            <a:endParaRPr lang="en-US" sz="950" dirty="0"/>
          </a:p>
        </p:txBody>
      </p:sp>
      <p:pic>
        <p:nvPicPr>
          <p:cNvPr id="37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0747" y="3430712"/>
            <a:ext cx="6732746" cy="3770233"/>
          </a:xfrm>
          <a:prstGeom prst="rect">
            <a:avLst/>
          </a:prstGeom>
        </p:spPr>
      </p:pic>
      <p:sp>
        <p:nvSpPr>
          <p:cNvPr id="38" name="Text 26"/>
          <p:cNvSpPr/>
          <p:nvPr/>
        </p:nvSpPr>
        <p:spPr>
          <a:xfrm>
            <a:off x="7400747" y="7339772"/>
            <a:ext cx="6732746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largura é constante (550 pixels), enquanto a altura varia, com a maioria das imagens concentrada entre 820 e 839 pixels. Esta variação precisa ser considerada no redimensionamento.</a:t>
            </a:r>
            <a:endParaRPr lang="en-US" sz="950" dirty="0"/>
          </a:p>
        </p:txBody>
      </p:sp>
    </p:spTree>
    <p:extLst>
      <p:ext uri="{BB962C8B-B14F-4D97-AF65-F5344CB8AC3E}">
        <p14:creationId xmlns:p14="http://schemas.microsoft.com/office/powerpoint/2010/main" val="110093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1529</Words>
  <Application>Microsoft Office PowerPoint</Application>
  <PresentationFormat>Custom</PresentationFormat>
  <Paragraphs>167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Cascadia Code SemiBold</vt:lpstr>
      <vt:lpstr>Raleway Medium</vt:lpstr>
      <vt:lpstr>Cascadia Code ExtraLight</vt:lpstr>
      <vt:lpstr>Comfortaa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Raphael Menezes de Carvalho</dc:creator>
  <cp:lastModifiedBy>Raphael Menezes de Carvalho</cp:lastModifiedBy>
  <cp:revision>4</cp:revision>
  <dcterms:created xsi:type="dcterms:W3CDTF">2025-09-23T21:05:18Z</dcterms:created>
  <dcterms:modified xsi:type="dcterms:W3CDTF">2025-09-24T17:09:16Z</dcterms:modified>
</cp:coreProperties>
</file>